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65" r:id="rId2"/>
    <p:sldId id="257" r:id="rId3"/>
    <p:sldId id="256" r:id="rId4"/>
    <p:sldId id="258" r:id="rId5"/>
    <p:sldId id="259" r:id="rId6"/>
    <p:sldId id="260" r:id="rId7"/>
    <p:sldId id="261" r:id="rId8"/>
    <p:sldId id="263" r:id="rId9"/>
    <p:sldId id="264" r:id="rId10"/>
    <p:sldId id="266" r:id="rId11"/>
    <p:sldId id="267" r:id="rId12"/>
    <p:sldId id="268" r:id="rId13"/>
    <p:sldId id="269" r:id="rId14"/>
    <p:sldId id="272" r:id="rId15"/>
    <p:sldId id="270" r:id="rId16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2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87" d="100"/>
          <a:sy n="87" d="100"/>
        </p:scale>
        <p:origin x="-1253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B429924-EE13-497E-AC2A-099A41DC66E6}" type="datetimeFigureOut">
              <a:rPr lang="ar-EG" smtClean="0"/>
              <a:t>04/02/1443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0DFFB7E-8A64-4901-9939-E7F61569C87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37030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84E1-8391-46D7-A1AD-21B9989C6285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3579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4AA9E-005E-454A-8952-697FB50D30B7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5149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B30B-0BFC-449B-8299-1A4D7F0443BA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92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F5ED-78E6-44E6-881A-1538EF218EC0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0903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84ADA-8BCF-46C5-9612-0CBBDD5E4AE8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6058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A68A4-7EDA-4AC4-A35A-B4903692225F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51136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35ED3-6C50-4508-AECD-34EB1136D390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4794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4BAB0-7E46-4202-A501-5E9C796F965E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6240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2D3C5-558B-4741-9D71-B008D75663C6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9287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CC465-3683-44A5-961B-71495169DD68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2632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A6D7-DC9B-45B7-966F-1AA9DADC47E2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4322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D47AF-C0D2-430D-803D-6C39C0B37854}" type="datetime8">
              <a:rPr lang="ar-EG" smtClean="0"/>
              <a:t>11 أيلول، 21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7B80C-C044-41A3-95FF-0BAA149061F8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6618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981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3" name="Picture 2" descr="C:\Users\Shimaa\Downloads\INP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1000"/>
            <a:ext cx="1341014" cy="18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 bwMode="auto">
          <a:xfrm>
            <a:off x="718768" y="871550"/>
            <a:ext cx="3862959" cy="132680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rtl="0">
              <a:spcBef>
                <a:spcPct val="20000"/>
              </a:spcBef>
              <a:buFont typeface="Arial" pitchFamily="34" charset="0"/>
              <a:buNone/>
            </a:pPr>
            <a:r>
              <a:rPr lang="ar-EG" sz="2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Calibri" pitchFamily="34" charset="0"/>
              </a:rPr>
              <a:t>معهد التخطيط القومي</a:t>
            </a:r>
            <a:endParaRPr lang="ar-SA" sz="28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ar-EG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إدارة </a:t>
            </a:r>
            <a:r>
              <a:rPr lang="ar-EG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الدراسات </a:t>
            </a:r>
            <a:r>
              <a:rPr lang="ar-EG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العليا</a:t>
            </a: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ar-EG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برنامج الماجستير الأكاديمي</a:t>
            </a:r>
            <a:r>
              <a:rPr lang="ar-SA" sz="2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	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Rectangle 9"/>
          <p:cNvSpPr/>
          <p:nvPr/>
        </p:nvSpPr>
        <p:spPr>
          <a:xfrm>
            <a:off x="276427" y="2895600"/>
            <a:ext cx="8610600" cy="2743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EG" sz="4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EG" sz="4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يكتب في هذه الشريحة</a:t>
            </a:r>
          </a:p>
          <a:p>
            <a:pPr algn="ctr"/>
            <a:r>
              <a:rPr lang="ar-EG" sz="4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عنوان </a:t>
            </a:r>
            <a:r>
              <a:rPr lang="ar-EG" sz="4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البحث المقترح</a:t>
            </a:r>
          </a:p>
          <a:p>
            <a:pPr algn="ctr">
              <a:lnSpc>
                <a:spcPct val="150000"/>
              </a:lnSpc>
            </a:pPr>
            <a:r>
              <a:rPr lang="ar-EG" sz="4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باللغة العربية واللغة الانجليزية</a:t>
            </a:r>
            <a:endParaRPr lang="ar-EG" sz="48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83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" name="Rectangle 2"/>
          <p:cNvSpPr/>
          <p:nvPr/>
        </p:nvSpPr>
        <p:spPr>
          <a:xfrm>
            <a:off x="-11349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6" name="Oval 5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9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36" y="2438400"/>
            <a:ext cx="9121302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تذكر أهم المصادر التي اعتمد عليها الباحث أو متوقع الاعتماد عليها للحصول على البيانات سواء كانت بيانات أولية أو ثانوية </a:t>
            </a:r>
          </a:p>
          <a:p>
            <a:pPr algn="ctr">
              <a:lnSpc>
                <a:spcPct val="15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فيما لا يزيد عن 36 كلمة في الشريحة </a:t>
            </a:r>
          </a:p>
          <a:p>
            <a:pPr algn="ctr">
              <a:lnSpc>
                <a:spcPct val="15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وبخط واضح وكبير «اسود اللون»</a:t>
            </a:r>
            <a:endParaRPr lang="ar-EG" sz="3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0228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مصادر البيانات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7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5" name="Rectangle 4"/>
          <p:cNvSpPr/>
          <p:nvPr/>
        </p:nvSpPr>
        <p:spPr>
          <a:xfrm>
            <a:off x="11348" y="2438400"/>
            <a:ext cx="9121302" cy="2438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200000"/>
              </a:lnSpc>
            </a:pPr>
            <a:r>
              <a:rPr lang="ar-EG" sz="30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يذكر الطالب بعض المصطلحات أو المفاهيم البحثية</a:t>
            </a:r>
          </a:p>
          <a:p>
            <a:pPr algn="ctr">
              <a:lnSpc>
                <a:spcPct val="200000"/>
              </a:lnSpc>
            </a:pPr>
            <a:r>
              <a:rPr lang="ar-EG" sz="30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التى سوف يتم يتناولها في الدراسة </a:t>
            </a:r>
          </a:p>
          <a:p>
            <a:pPr algn="ctr">
              <a:lnSpc>
                <a:spcPct val="200000"/>
              </a:lnSpc>
            </a:pPr>
            <a:r>
              <a:rPr lang="ar-EG" sz="30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ويمكن الإشارة إلى المفاهيم فقط في الشريحة ليس بالضرورة كتابتها كلها في العرض المرئي لكن تذكر بالتفصيل في الرسالة ومصادرها توثق </a:t>
            </a:r>
            <a:endParaRPr lang="ar-EG" sz="30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" y="64008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1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10</a:t>
            </a:r>
            <a:endParaRPr lang="ar-EG" sz="1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" y="556846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المفاهيم البحثية</a:t>
            </a:r>
          </a:p>
        </p:txBody>
      </p:sp>
    </p:spTree>
    <p:extLst>
      <p:ext uri="{BB962C8B-B14F-4D97-AF65-F5344CB8AC3E}">
        <p14:creationId xmlns:p14="http://schemas.microsoft.com/office/powerpoint/2010/main" val="391786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" name="Rectangle 2"/>
          <p:cNvSpPr/>
          <p:nvPr/>
        </p:nvSpPr>
        <p:spPr>
          <a:xfrm>
            <a:off x="-17585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5" name="Rectangle 4"/>
          <p:cNvSpPr/>
          <p:nvPr/>
        </p:nvSpPr>
        <p:spPr>
          <a:xfrm>
            <a:off x="76200" y="2590800"/>
            <a:ext cx="8991600" cy="2590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EG" sz="32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يتم الإشارة إلى الدراسات التي حصل عليها الطالب ومكتوبة في المقترح المقدم للدراسات العليا </a:t>
            </a:r>
          </a:p>
          <a:p>
            <a:pPr algn="ctr">
              <a:lnSpc>
                <a:spcPct val="150000"/>
              </a:lnSpc>
            </a:pPr>
            <a:r>
              <a:rPr lang="ar-EG" sz="32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ويكتفي في العرض المرئي بالتعليق على هذه الدراسات وتوضيح الفجوة البحثية والجديد المقدم من الباحث في النقطة البحثية التي يدرسها</a:t>
            </a:r>
            <a:endParaRPr lang="ar-EG" sz="3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152400" y="6400800"/>
            <a:ext cx="6858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1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ar-EG" sz="1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الدراسات السابقة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69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" name="Rectangle 2"/>
          <p:cNvSpPr/>
          <p:nvPr/>
        </p:nvSpPr>
        <p:spPr>
          <a:xfrm>
            <a:off x="12472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5" name="Rectangle 4"/>
          <p:cNvSpPr/>
          <p:nvPr/>
        </p:nvSpPr>
        <p:spPr>
          <a:xfrm>
            <a:off x="0" y="2514600"/>
            <a:ext cx="9100787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EG" sz="3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يقصد بها فصول الدراسة ومحتوياتها ويجب أن تغطى هذه الفصول كافة الأهداف البحثية وتجيب على تساؤلات أو فروض الدراسة </a:t>
            </a:r>
          </a:p>
          <a:p>
            <a:pPr algn="ctr">
              <a:lnSpc>
                <a:spcPct val="150000"/>
              </a:lnSpc>
            </a:pPr>
            <a:r>
              <a:rPr lang="ar-EG" sz="3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وتنتهى بالمراجع والملاحق </a:t>
            </a:r>
            <a:endParaRPr lang="ar-EG" sz="3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228600" y="64008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1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13</a:t>
            </a:r>
            <a:endParaRPr lang="ar-EG" sz="1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472" y="568569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خطة الدراسة</a:t>
            </a:r>
          </a:p>
        </p:txBody>
      </p:sp>
    </p:spTree>
    <p:extLst>
      <p:ext uri="{BB962C8B-B14F-4D97-AF65-F5344CB8AC3E}">
        <p14:creationId xmlns:p14="http://schemas.microsoft.com/office/powerpoint/2010/main" val="102567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6610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المراجع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931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6" name="Rectangle 5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228600" y="64008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1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14</a:t>
            </a:r>
            <a:endParaRPr lang="ar-EG" sz="1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10" y="2895600"/>
            <a:ext cx="9100787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EG" sz="3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يعرض أهم المراجع التى تم الاستعانة بها حتى إعداد المقترح</a:t>
            </a:r>
          </a:p>
          <a:p>
            <a:pPr algn="ctr">
              <a:lnSpc>
                <a:spcPct val="150000"/>
              </a:lnSpc>
            </a:pPr>
            <a:endParaRPr lang="ar-EG" sz="3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043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457200" y="2057400"/>
            <a:ext cx="83820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prstTxWarp prst="textPlain">
              <a:avLst/>
            </a:prstTxWarp>
          </a:bodyPr>
          <a:lstStyle/>
          <a:p>
            <a:pPr algn="ctr"/>
            <a:r>
              <a:rPr lang="ar-EG" sz="7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dhabi" pitchFamily="2" charset="-78"/>
                <a:cs typeface="Aldhabi" pitchFamily="2" charset="-78"/>
              </a:rPr>
              <a:t>شكرًا لحسن استماعكم</a:t>
            </a:r>
            <a:endParaRPr lang="ar-EG" sz="72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dhabi" pitchFamily="2" charset="-78"/>
              <a:cs typeface="Aldhab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98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698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-22698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33400"/>
            <a:ext cx="9144000" cy="93871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5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EG" sz="54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يكتب  في هذه الشريحة</a:t>
            </a:r>
            <a:endParaRPr lang="ar-EG" sz="5400" b="1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597269"/>
            <a:ext cx="9126415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اسم الطالب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05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Rectangle 6"/>
          <p:cNvSpPr/>
          <p:nvPr/>
        </p:nvSpPr>
        <p:spPr>
          <a:xfrm>
            <a:off x="5862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Oval 8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378" y="2286000"/>
            <a:ext cx="9102968" cy="327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>
              <a:lnSpc>
                <a:spcPct val="20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هذه الشريحة 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يكتب فيها الطالب عرض 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مختصر للمقدمة الواردة في المقترح البحثي 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بحيث 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لا </a:t>
            </a:r>
            <a:r>
              <a:rPr lang="ar-EG" sz="32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ت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زيد 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المقدمة عن </a:t>
            </a: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شريحة واحدة أو 36 كلمة وتكتب بخط واضح وكبير «اسود اللون»</a:t>
            </a:r>
            <a:endParaRPr lang="ar-EG" sz="3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654" y="550984"/>
            <a:ext cx="9126415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مقدمة 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82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-8793" y="2286000"/>
            <a:ext cx="9144000" cy="350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61913" lvl="1" algn="just">
              <a:lnSpc>
                <a:spcPct val="200000"/>
              </a:lnSpc>
              <a:tabLst>
                <a:tab pos="342900" algn="l"/>
              </a:tabLst>
            </a:pP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في هذه </a:t>
            </a: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الشريحة يكتب الطالب المشكلة </a:t>
            </a: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البحثية لمقترحه البحثي </a:t>
            </a:r>
            <a:r>
              <a:rPr lang="ar-SA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بدقة ووضوح</a:t>
            </a: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بحيث يوضح</a:t>
            </a:r>
            <a:r>
              <a:rPr lang="ar-SA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أسباب </a:t>
            </a:r>
            <a:r>
              <a:rPr lang="ar-SA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وحجم المشكلة أو الظاهرة محل البحث وبيان آثارها المختلفة التي تستوجب القيام </a:t>
            </a:r>
            <a:r>
              <a:rPr lang="ar-SA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بالبحث</a:t>
            </a: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r>
              <a:rPr lang="ar-SA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lnSpc>
                <a:spcPct val="200000"/>
              </a:lnSpc>
            </a:pP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وتكتب بإختصار بما لا يزيد عن 36 كلمة في الشريحة أو شريحة واحدة فقط</a:t>
            </a:r>
          </a:p>
          <a:p>
            <a:pPr algn="ctr">
              <a:lnSpc>
                <a:spcPct val="200000"/>
              </a:lnSpc>
            </a:pPr>
            <a:r>
              <a:rPr lang="ar-EG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وبخط واضح وكبير «اسود اللون»</a:t>
            </a:r>
            <a:endParaRPr lang="ar-EG" sz="2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92" y="533400"/>
            <a:ext cx="9126415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المشكلة البحثية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219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8792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4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92" y="2362200"/>
            <a:ext cx="9121302" cy="2819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>
              <a:lnSpc>
                <a:spcPct val="200000"/>
              </a:lnSpc>
            </a:pP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هذه الشريحة توضع الأهداف البحثية الواردة في المقترح البحثي كما هى  في نقاط . بحيث لا يزيد عرض هذه الاهداف عن شريحة واحدة بعدد كلمات لا يزيد عن 36 كلمة </a:t>
            </a:r>
            <a:r>
              <a:rPr lang="ar-EG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وبخط واضح وكبير «اسود اللون»</a:t>
            </a:r>
            <a:endParaRPr lang="ar-EG" sz="2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الأهداف البحثية</a:t>
            </a:r>
            <a:endParaRPr lang="ar-EG" sz="54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528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11348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</a:p>
        </p:txBody>
      </p:sp>
      <p:sp>
        <p:nvSpPr>
          <p:cNvPr id="10" name="Rectangle 9"/>
          <p:cNvSpPr/>
          <p:nvPr/>
        </p:nvSpPr>
        <p:spPr>
          <a:xfrm>
            <a:off x="-2559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التساؤلات أو الفروض البحثية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140" y="2362200"/>
            <a:ext cx="9121302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>
              <a:lnSpc>
                <a:spcPct val="150000"/>
              </a:lnSpc>
            </a:pP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هذه الشريحة توضع </a:t>
            </a:r>
            <a:r>
              <a:rPr lang="ar-EG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التساؤلات </a:t>
            </a: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البحثية أو الفروض البحثية الواردة في المقترح البحثي كما هى  في نقاط، ويشرح الطالب مبررات هذه التساؤلات أو الفروض أثناء العرض 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ولا يزيد عرض هذه التساؤلات أو الفروض عن شريحة واحدة بعدد كلمات لا يزيد عن 36 كلمة </a:t>
            </a:r>
            <a:r>
              <a:rPr lang="ar-EG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وبخط واضح وكبير «اسود اللون»</a:t>
            </a:r>
            <a:endParaRPr lang="ar-EG" sz="2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596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المنهج البحثي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1" y="2286000"/>
            <a:ext cx="9121302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>
              <a:lnSpc>
                <a:spcPct val="150000"/>
              </a:lnSpc>
            </a:pP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هذه الشريحة يكتب الطالب المنهجية البحثية المقترحة وفقًا لرؤيته الحالية وأيضا أثناء العرض يشرح الطالب مبررات اختياره لهذا المنهج</a:t>
            </a:r>
          </a:p>
          <a:p>
            <a:pPr algn="just">
              <a:lnSpc>
                <a:spcPct val="150000"/>
              </a:lnSpc>
            </a:pP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وذلك في شريحة واحدة بعدد كلمات لا يزيد عن 36 كلمة </a:t>
            </a:r>
            <a:r>
              <a:rPr lang="ar-EG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EG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وبخط واضح وكبير «اسود اللون»</a:t>
            </a:r>
            <a:endParaRPr lang="ar-EG" sz="2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50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5862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Oval 6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7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2" y="2514600"/>
            <a:ext cx="9099531" cy="297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20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يعرض الباحث في هذه الشريحة أهمية موضوعه البحثي </a:t>
            </a:r>
          </a:p>
          <a:p>
            <a:pPr algn="ctr">
              <a:lnSpc>
                <a:spcPct val="20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فيما لا يزيد شريحة واحدة أو 36 كلمة </a:t>
            </a:r>
          </a:p>
          <a:p>
            <a:pPr algn="ctr">
              <a:lnSpc>
                <a:spcPct val="200000"/>
              </a:lnSpc>
            </a:pPr>
            <a:r>
              <a:rPr lang="ar-EG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وبخط واضح وكبير «اسود اللون»</a:t>
            </a:r>
            <a:endParaRPr lang="ar-EG" sz="3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أهمية البحث</a:t>
            </a:r>
          </a:p>
        </p:txBody>
      </p:sp>
    </p:spTree>
    <p:extLst>
      <p:ext uri="{BB962C8B-B14F-4D97-AF65-F5344CB8AC3E}">
        <p14:creationId xmlns:p14="http://schemas.microsoft.com/office/powerpoint/2010/main" val="350715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3" name="Rectangle 2"/>
          <p:cNvSpPr/>
          <p:nvPr/>
        </p:nvSpPr>
        <p:spPr>
          <a:xfrm>
            <a:off x="11723" y="0"/>
            <a:ext cx="9144000" cy="533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6" name="Oval 5"/>
          <p:cNvSpPr/>
          <p:nvPr/>
        </p:nvSpPr>
        <p:spPr>
          <a:xfrm>
            <a:off x="304800" y="64008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8</a:t>
            </a:r>
            <a:endParaRPr lang="ar-EG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438400"/>
            <a:ext cx="9144000" cy="25907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EG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توضح حدود البحث بإختصار فيما لا يزيد عن شريحة واحدة</a:t>
            </a:r>
          </a:p>
          <a:p>
            <a:pPr algn="ctr">
              <a:lnSpc>
                <a:spcPct val="150000"/>
              </a:lnSpc>
            </a:pPr>
            <a:r>
              <a:rPr lang="ar-EG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بعدد كلمات 36 كلمة في الشريحة </a:t>
            </a:r>
          </a:p>
          <a:p>
            <a:pPr algn="ctr">
              <a:lnSpc>
                <a:spcPct val="150000"/>
              </a:lnSpc>
            </a:pPr>
            <a:r>
              <a:rPr lang="ar-EG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وبخط واضح وكبير «اسود اللون»</a:t>
            </a:r>
            <a:endParaRPr lang="ar-EG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722" y="533400"/>
            <a:ext cx="9144001" cy="1066800"/>
          </a:xfrm>
          <a:prstGeom prst="rect">
            <a:avLst/>
          </a:prstGeom>
          <a:solidFill>
            <a:srgbClr val="B08200"/>
          </a:solidFill>
          <a:ln>
            <a:solidFill>
              <a:srgbClr val="B082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EG" sz="5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حدود </a:t>
            </a:r>
            <a:r>
              <a:rPr lang="ar-EG"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البحث</a:t>
            </a:r>
          </a:p>
        </p:txBody>
      </p:sp>
    </p:spTree>
    <p:extLst>
      <p:ext uri="{BB962C8B-B14F-4D97-AF65-F5344CB8AC3E}">
        <p14:creationId xmlns:p14="http://schemas.microsoft.com/office/powerpoint/2010/main" val="246444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457</Words>
  <Application>Microsoft Office PowerPoint</Application>
  <PresentationFormat>On-screen Show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53</cp:revision>
  <dcterms:created xsi:type="dcterms:W3CDTF">2021-06-20T10:50:14Z</dcterms:created>
  <dcterms:modified xsi:type="dcterms:W3CDTF">2021-09-11T17:05:18Z</dcterms:modified>
</cp:coreProperties>
</file>