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5143500" cx="9144000"/>
  <p:notesSz cx="6858000" cy="9144000"/>
  <p:embeddedFontLst>
    <p:embeddedFont>
      <p:font typeface="Cairo ExtraBold"/>
      <p:bold r:id="rId32"/>
    </p:embeddedFont>
    <p:embeddedFont>
      <p:font typeface="Cairo"/>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Cairo-regular.fntdata"/><Relationship Id="rId10" Type="http://schemas.openxmlformats.org/officeDocument/2006/relationships/slide" Target="slides/slide5.xml"/><Relationship Id="rId32" Type="http://schemas.openxmlformats.org/officeDocument/2006/relationships/font" Target="fonts/CairoExtraBold-bold.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Cairo-bold.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3886200" y="0"/>
            <a:ext cx="2971800" cy="457200"/>
          </a:xfrm>
          <a:prstGeom prst="rect">
            <a:avLst/>
          </a:prstGeom>
          <a:noFill/>
          <a:ln>
            <a:noFill/>
          </a:ln>
        </p:spPr>
        <p:txBody>
          <a:bodyPr anchorCtr="0" anchor="t" bIns="45700" lIns="91425" spcFirstLastPara="1" rIns="91425" wrap="square" tIns="45700">
            <a:noAutofit/>
          </a:bodyPr>
          <a:lstStyle>
            <a:lvl1pPr lvl="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588" y="0"/>
            <a:ext cx="2971800" cy="457200"/>
          </a:xfrm>
          <a:prstGeom prst="rect">
            <a:avLst/>
          </a:prstGeom>
          <a:noFill/>
          <a:ln>
            <a:noFill/>
          </a:ln>
        </p:spPr>
        <p:txBody>
          <a:bodyPr anchorCtr="0" anchor="t" bIns="45700" lIns="91425" spcFirstLastPara="1" rIns="91425" wrap="square" tIns="45700">
            <a:noAutofit/>
          </a:bodyPr>
          <a:lstStyle>
            <a:lvl1pPr lvl="0" marR="0" rtl="1"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3886200" y="8685213"/>
            <a:ext cx="2971800" cy="457200"/>
          </a:xfrm>
          <a:prstGeom prst="rect">
            <a:avLst/>
          </a:prstGeom>
          <a:noFill/>
          <a:ln>
            <a:noFill/>
          </a:ln>
        </p:spPr>
        <p:txBody>
          <a:bodyPr anchorCtr="0" anchor="b" bIns="45700" lIns="91425" spcFirstLastPara="1" rIns="91425" wrap="square" tIns="45700">
            <a:noAutofit/>
          </a:bodyPr>
          <a:lstStyle>
            <a:lvl1pPr lvl="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588" y="8685213"/>
            <a:ext cx="2971800" cy="457200"/>
          </a:xfrm>
          <a:prstGeom prst="rect">
            <a:avLst/>
          </a:prstGeom>
          <a:noFill/>
          <a:ln>
            <a:noFill/>
          </a:ln>
        </p:spPr>
        <p:txBody>
          <a:bodyPr anchorCtr="0" anchor="b" bIns="45700" lIns="91425" spcFirstLastPara="1" rIns="91425" wrap="square" tIns="45700">
            <a:noAutofit/>
          </a:bodyPr>
          <a:lstStyle/>
          <a:p>
            <a:pPr indent="0" lvl="0" marL="0" marR="0" rtl="1" algn="l">
              <a:spcBef>
                <a:spcPts val="0"/>
              </a:spcBef>
              <a:spcAft>
                <a:spcPts val="0"/>
              </a:spcAft>
              <a:buNone/>
            </a:pPr>
            <a:fld id="{00000000-1234-1234-1234-123412341234}" type="slidenum">
              <a:rPr b="0" i="0" lang="ar-EG"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9783d9bb77_0_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39783d9bb77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9783d9bb77_0_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39783d9bb77_0_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9783d9bb77_0_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39783d9bb77_0_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dbbe71c5b3_0_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g3dbbe71c5b3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dbbe71c5b3_0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3dbbe71c5b3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d858656f6a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3d858656f6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9783d9bb77_0_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39783d9bb77_0_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d858656f6a_0_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g3d858656f6a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d86730baab_0_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g3d86730baab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d858656f6a_0_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3d858656f6a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d858656f6a_0_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g3d858656f6a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d86730baab_0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3d86730baab_0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d86730baab_0_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3d86730baab_0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d86730baab_0_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3d86730baab_0_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d86730baab_0_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3d86730baab_0_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d819865c7a_0_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d819865c7a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d819865c7a_0_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3d819865c7a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dbc758b2d5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3dbc758b2d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7" name="Google Shape;17;p2"/>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8" name="Google Shape;18;p2"/>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rm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6" name="Google Shape;76;p11"/>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7" name="Google Shape;77;p11"/>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5463750" y="1371629"/>
            <a:ext cx="4388700" cy="2057400"/>
          </a:xfrm>
          <a:prstGeom prst="rect">
            <a:avLst/>
          </a:prstGeom>
          <a:noFill/>
          <a:ln>
            <a:noFill/>
          </a:ln>
        </p:spPr>
        <p:txBody>
          <a:bodyPr anchorCtr="0" anchor="ctr" bIns="45700" lIns="91425" spcFirstLastPara="1" rIns="91425" wrap="square" tIns="45700">
            <a:norm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272750" y="-609572"/>
            <a:ext cx="4388700" cy="6019800"/>
          </a:xfrm>
          <a:prstGeom prst="rect">
            <a:avLst/>
          </a:prstGeom>
          <a:noFill/>
          <a:ln>
            <a:noFill/>
          </a:ln>
        </p:spPr>
        <p:txBody>
          <a:bodyPr anchorCtr="0" anchor="t" bIns="45700" lIns="91425" spcFirstLastPara="1" rIns="91425" wrap="square" tIns="45700">
            <a:norm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81" name="Google Shape;81;p12"/>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2" name="Google Shape;82;p12"/>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3" name="Google Shape;83;p12"/>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3"/>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rm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rmAutofit/>
          </a:bodyPr>
          <a:lstStyle>
            <a:lvl1pPr lvl="0" rtl="1" algn="ctr">
              <a:spcBef>
                <a:spcPts val="640"/>
              </a:spcBef>
              <a:spcAft>
                <a:spcPts val="0"/>
              </a:spcAft>
              <a:buClr>
                <a:srgbClr val="888888"/>
              </a:buClr>
              <a:buSzPts val="3200"/>
              <a:buNone/>
              <a:defRPr>
                <a:solidFill>
                  <a:srgbClr val="888888"/>
                </a:solidFill>
              </a:defRPr>
            </a:lvl1pPr>
            <a:lvl2pPr lvl="1" rtl="1" algn="ctr">
              <a:spcBef>
                <a:spcPts val="560"/>
              </a:spcBef>
              <a:spcAft>
                <a:spcPts val="0"/>
              </a:spcAft>
              <a:buClr>
                <a:srgbClr val="888888"/>
              </a:buClr>
              <a:buSzPts val="2800"/>
              <a:buNone/>
              <a:defRPr>
                <a:solidFill>
                  <a:srgbClr val="888888"/>
                </a:solidFill>
              </a:defRPr>
            </a:lvl2pPr>
            <a:lvl3pPr lvl="2" rtl="1" algn="ctr">
              <a:spcBef>
                <a:spcPts val="480"/>
              </a:spcBef>
              <a:spcAft>
                <a:spcPts val="0"/>
              </a:spcAft>
              <a:buClr>
                <a:srgbClr val="888888"/>
              </a:buClr>
              <a:buSzPts val="2400"/>
              <a:buNone/>
              <a:defRPr>
                <a:solidFill>
                  <a:srgbClr val="888888"/>
                </a:solidFill>
              </a:defRPr>
            </a:lvl3pPr>
            <a:lvl4pPr lvl="3" rtl="1" algn="ctr">
              <a:spcBef>
                <a:spcPts val="400"/>
              </a:spcBef>
              <a:spcAft>
                <a:spcPts val="0"/>
              </a:spcAft>
              <a:buClr>
                <a:srgbClr val="888888"/>
              </a:buClr>
              <a:buSzPts val="2000"/>
              <a:buNone/>
              <a:defRPr>
                <a:solidFill>
                  <a:srgbClr val="888888"/>
                </a:solidFill>
              </a:defRPr>
            </a:lvl4pPr>
            <a:lvl5pPr lvl="4" rtl="1" algn="ctr">
              <a:spcBef>
                <a:spcPts val="400"/>
              </a:spcBef>
              <a:spcAft>
                <a:spcPts val="0"/>
              </a:spcAft>
              <a:buClr>
                <a:srgbClr val="888888"/>
              </a:buClr>
              <a:buSzPts val="2000"/>
              <a:buNone/>
              <a:defRPr>
                <a:solidFill>
                  <a:srgbClr val="888888"/>
                </a:solidFill>
              </a:defRPr>
            </a:lvl5pPr>
            <a:lvl6pPr lvl="5" rtl="1" algn="ctr">
              <a:spcBef>
                <a:spcPts val="400"/>
              </a:spcBef>
              <a:spcAft>
                <a:spcPts val="0"/>
              </a:spcAft>
              <a:buClr>
                <a:srgbClr val="888888"/>
              </a:buClr>
              <a:buSzPts val="2000"/>
              <a:buNone/>
              <a:defRPr>
                <a:solidFill>
                  <a:srgbClr val="888888"/>
                </a:solidFill>
              </a:defRPr>
            </a:lvl6pPr>
            <a:lvl7pPr lvl="6" rtl="1" algn="ctr">
              <a:spcBef>
                <a:spcPts val="400"/>
              </a:spcBef>
              <a:spcAft>
                <a:spcPts val="0"/>
              </a:spcAft>
              <a:buClr>
                <a:srgbClr val="888888"/>
              </a:buClr>
              <a:buSzPts val="2000"/>
              <a:buNone/>
              <a:defRPr>
                <a:solidFill>
                  <a:srgbClr val="888888"/>
                </a:solidFill>
              </a:defRPr>
            </a:lvl7pPr>
            <a:lvl8pPr lvl="7" rtl="1" algn="ctr">
              <a:spcBef>
                <a:spcPts val="400"/>
              </a:spcBef>
              <a:spcAft>
                <a:spcPts val="0"/>
              </a:spcAft>
              <a:buClr>
                <a:srgbClr val="888888"/>
              </a:buClr>
              <a:buSzPts val="2000"/>
              <a:buNone/>
              <a:defRPr>
                <a:solidFill>
                  <a:srgbClr val="888888"/>
                </a:solidFill>
              </a:defRPr>
            </a:lvl8pPr>
            <a:lvl9pPr lvl="8" rtl="1" algn="ctr">
              <a:spcBef>
                <a:spcPts val="400"/>
              </a:spcBef>
              <a:spcAft>
                <a:spcPts val="0"/>
              </a:spcAft>
              <a:buClr>
                <a:srgbClr val="888888"/>
              </a:buClr>
              <a:buSzPts val="2000"/>
              <a:buNone/>
              <a:defRPr>
                <a:solidFill>
                  <a:srgbClr val="888888"/>
                </a:solidFill>
              </a:defRPr>
            </a:lvl9pPr>
          </a:lstStyle>
          <a:p/>
        </p:txBody>
      </p:sp>
      <p:sp>
        <p:nvSpPr>
          <p:cNvPr id="22" name="Google Shape;22;p3"/>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3" name="Google Shape;23;p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4" name="Google Shape;24;p3"/>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28" name="Google Shape;28;p4"/>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9" name="Google Shape;29;p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0" name="Google Shape;30;p4"/>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rmAutofit/>
          </a:bodyPr>
          <a:lstStyle>
            <a:lvl1pPr lvl="0" rtl="1" algn="r">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722313" y="2180035"/>
            <a:ext cx="7772400" cy="1125000"/>
          </a:xfrm>
          <a:prstGeom prst="rect">
            <a:avLst/>
          </a:prstGeom>
          <a:noFill/>
          <a:ln>
            <a:noFill/>
          </a:ln>
        </p:spPr>
        <p:txBody>
          <a:bodyPr anchorCtr="0" anchor="b" bIns="45700" lIns="91425" spcFirstLastPara="1" rIns="91425" wrap="square" tIns="45700">
            <a:normAutofit/>
          </a:bodyPr>
          <a:lstStyle>
            <a:lvl1pPr indent="-228600" lvl="0" marL="457200" rtl="1" algn="r">
              <a:spcBef>
                <a:spcPts val="400"/>
              </a:spcBef>
              <a:spcAft>
                <a:spcPts val="0"/>
              </a:spcAft>
              <a:buClr>
                <a:srgbClr val="888888"/>
              </a:buClr>
              <a:buSzPts val="2000"/>
              <a:buNone/>
              <a:defRPr sz="2000">
                <a:solidFill>
                  <a:srgbClr val="888888"/>
                </a:solidFill>
              </a:defRPr>
            </a:lvl1pPr>
            <a:lvl2pPr indent="-228600" lvl="1" marL="914400" rtl="1" algn="r">
              <a:spcBef>
                <a:spcPts val="360"/>
              </a:spcBef>
              <a:spcAft>
                <a:spcPts val="0"/>
              </a:spcAft>
              <a:buClr>
                <a:srgbClr val="888888"/>
              </a:buClr>
              <a:buSzPts val="1800"/>
              <a:buNone/>
              <a:defRPr sz="1800">
                <a:solidFill>
                  <a:srgbClr val="888888"/>
                </a:solidFill>
              </a:defRPr>
            </a:lvl2pPr>
            <a:lvl3pPr indent="-228600" lvl="2" marL="1371600" rtl="1" algn="r">
              <a:spcBef>
                <a:spcPts val="320"/>
              </a:spcBef>
              <a:spcAft>
                <a:spcPts val="0"/>
              </a:spcAft>
              <a:buClr>
                <a:srgbClr val="888888"/>
              </a:buClr>
              <a:buSzPts val="1600"/>
              <a:buNone/>
              <a:defRPr sz="1600">
                <a:solidFill>
                  <a:srgbClr val="888888"/>
                </a:solidFill>
              </a:defRPr>
            </a:lvl3pPr>
            <a:lvl4pPr indent="-228600" lvl="3" marL="1828800" rtl="1" algn="r">
              <a:spcBef>
                <a:spcPts val="280"/>
              </a:spcBef>
              <a:spcAft>
                <a:spcPts val="0"/>
              </a:spcAft>
              <a:buClr>
                <a:srgbClr val="888888"/>
              </a:buClr>
              <a:buSzPts val="1400"/>
              <a:buNone/>
              <a:defRPr sz="1400">
                <a:solidFill>
                  <a:srgbClr val="888888"/>
                </a:solidFill>
              </a:defRPr>
            </a:lvl4pPr>
            <a:lvl5pPr indent="-228600" lvl="4" marL="2286000" rtl="1" algn="r">
              <a:spcBef>
                <a:spcPts val="280"/>
              </a:spcBef>
              <a:spcAft>
                <a:spcPts val="0"/>
              </a:spcAft>
              <a:buClr>
                <a:srgbClr val="888888"/>
              </a:buClr>
              <a:buSzPts val="1400"/>
              <a:buNone/>
              <a:defRPr sz="1400">
                <a:solidFill>
                  <a:srgbClr val="888888"/>
                </a:solidFill>
              </a:defRPr>
            </a:lvl5pPr>
            <a:lvl6pPr indent="-228600" lvl="5" marL="2743200" rtl="1" algn="r">
              <a:spcBef>
                <a:spcPts val="280"/>
              </a:spcBef>
              <a:spcAft>
                <a:spcPts val="0"/>
              </a:spcAft>
              <a:buClr>
                <a:srgbClr val="888888"/>
              </a:buClr>
              <a:buSzPts val="1400"/>
              <a:buNone/>
              <a:defRPr sz="1400">
                <a:solidFill>
                  <a:srgbClr val="888888"/>
                </a:solidFill>
              </a:defRPr>
            </a:lvl6pPr>
            <a:lvl7pPr indent="-228600" lvl="6" marL="3200400" rtl="1" algn="r">
              <a:spcBef>
                <a:spcPts val="280"/>
              </a:spcBef>
              <a:spcAft>
                <a:spcPts val="0"/>
              </a:spcAft>
              <a:buClr>
                <a:srgbClr val="888888"/>
              </a:buClr>
              <a:buSzPts val="1400"/>
              <a:buNone/>
              <a:defRPr sz="1400">
                <a:solidFill>
                  <a:srgbClr val="888888"/>
                </a:solidFill>
              </a:defRPr>
            </a:lvl7pPr>
            <a:lvl8pPr indent="-228600" lvl="7" marL="3657600" rtl="1" algn="r">
              <a:spcBef>
                <a:spcPts val="280"/>
              </a:spcBef>
              <a:spcAft>
                <a:spcPts val="0"/>
              </a:spcAft>
              <a:buClr>
                <a:srgbClr val="888888"/>
              </a:buClr>
              <a:buSzPts val="1400"/>
              <a:buNone/>
              <a:defRPr sz="1400">
                <a:solidFill>
                  <a:srgbClr val="888888"/>
                </a:solidFill>
              </a:defRPr>
            </a:lvl8pPr>
            <a:lvl9pPr indent="-228600" lvl="8" marL="4114800" rtl="1" algn="r">
              <a:spcBef>
                <a:spcPts val="280"/>
              </a:spcBef>
              <a:spcAft>
                <a:spcPts val="0"/>
              </a:spcAft>
              <a:buClr>
                <a:srgbClr val="888888"/>
              </a:buClr>
              <a:buSzPts val="1400"/>
              <a:buNone/>
              <a:defRPr sz="1400">
                <a:solidFill>
                  <a:srgbClr val="888888"/>
                </a:solidFill>
              </a:defRPr>
            </a:lvl9pPr>
          </a:lstStyle>
          <a:p/>
        </p:txBody>
      </p:sp>
      <p:sp>
        <p:nvSpPr>
          <p:cNvPr id="34" name="Google Shape;34;p5"/>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5" name="Google Shape;35;p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6" name="Google Shape;36;p5"/>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40" name="Google Shape;40;p6"/>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41" name="Google Shape;41;p6"/>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2" name="Google Shape;42;p6"/>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3" name="Google Shape;43;p6"/>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rtl="1"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457200" y="1151335"/>
            <a:ext cx="4040100" cy="479700"/>
          </a:xfrm>
          <a:prstGeom prst="rect">
            <a:avLst/>
          </a:prstGeom>
          <a:noFill/>
          <a:ln>
            <a:noFill/>
          </a:ln>
        </p:spPr>
        <p:txBody>
          <a:bodyPr anchorCtr="0" anchor="b" bIns="45700" lIns="91425" spcFirstLastPara="1" rIns="91425" wrap="square" tIns="45700">
            <a:normAutofit/>
          </a:bodyPr>
          <a:lstStyle>
            <a:lvl1pPr indent="-228600" lvl="0" marL="457200" rtl="1" algn="r">
              <a:spcBef>
                <a:spcPts val="480"/>
              </a:spcBef>
              <a:spcAft>
                <a:spcPts val="0"/>
              </a:spcAft>
              <a:buClr>
                <a:schemeClr val="dk1"/>
              </a:buClr>
              <a:buSzPts val="2400"/>
              <a:buNone/>
              <a:defRPr b="1" sz="2400"/>
            </a:lvl1pPr>
            <a:lvl2pPr indent="-228600" lvl="1" marL="914400" rtl="1" algn="r">
              <a:spcBef>
                <a:spcPts val="400"/>
              </a:spcBef>
              <a:spcAft>
                <a:spcPts val="0"/>
              </a:spcAft>
              <a:buClr>
                <a:schemeClr val="dk1"/>
              </a:buClr>
              <a:buSzPts val="2000"/>
              <a:buNone/>
              <a:defRPr b="1" sz="2000"/>
            </a:lvl2pPr>
            <a:lvl3pPr indent="-228600" lvl="2" marL="1371600" rtl="1" algn="r">
              <a:spcBef>
                <a:spcPts val="360"/>
              </a:spcBef>
              <a:spcAft>
                <a:spcPts val="0"/>
              </a:spcAft>
              <a:buClr>
                <a:schemeClr val="dk1"/>
              </a:buClr>
              <a:buSzPts val="1800"/>
              <a:buNone/>
              <a:defRPr b="1" sz="1800"/>
            </a:lvl3pPr>
            <a:lvl4pPr indent="-228600" lvl="3" marL="1828800" rtl="1" algn="r">
              <a:spcBef>
                <a:spcPts val="320"/>
              </a:spcBef>
              <a:spcAft>
                <a:spcPts val="0"/>
              </a:spcAft>
              <a:buClr>
                <a:schemeClr val="dk1"/>
              </a:buClr>
              <a:buSzPts val="1600"/>
              <a:buNone/>
              <a:defRPr b="1" sz="1600"/>
            </a:lvl4pPr>
            <a:lvl5pPr indent="-228600" lvl="4" marL="2286000" rtl="1" algn="r">
              <a:spcBef>
                <a:spcPts val="320"/>
              </a:spcBef>
              <a:spcAft>
                <a:spcPts val="0"/>
              </a:spcAft>
              <a:buClr>
                <a:schemeClr val="dk1"/>
              </a:buClr>
              <a:buSzPts val="1600"/>
              <a:buNone/>
              <a:defRPr b="1" sz="1600"/>
            </a:lvl5pPr>
            <a:lvl6pPr indent="-228600" lvl="5" marL="2743200" rtl="1" algn="r">
              <a:spcBef>
                <a:spcPts val="320"/>
              </a:spcBef>
              <a:spcAft>
                <a:spcPts val="0"/>
              </a:spcAft>
              <a:buClr>
                <a:schemeClr val="dk1"/>
              </a:buClr>
              <a:buSzPts val="1600"/>
              <a:buNone/>
              <a:defRPr b="1" sz="1600"/>
            </a:lvl6pPr>
            <a:lvl7pPr indent="-228600" lvl="6" marL="3200400" rtl="1" algn="r">
              <a:spcBef>
                <a:spcPts val="320"/>
              </a:spcBef>
              <a:spcAft>
                <a:spcPts val="0"/>
              </a:spcAft>
              <a:buClr>
                <a:schemeClr val="dk1"/>
              </a:buClr>
              <a:buSzPts val="1600"/>
              <a:buNone/>
              <a:defRPr b="1" sz="1600"/>
            </a:lvl7pPr>
            <a:lvl8pPr indent="-228600" lvl="7" marL="3657600" rtl="1" algn="r">
              <a:spcBef>
                <a:spcPts val="320"/>
              </a:spcBef>
              <a:spcAft>
                <a:spcPts val="0"/>
              </a:spcAft>
              <a:buClr>
                <a:schemeClr val="dk1"/>
              </a:buClr>
              <a:buSzPts val="1600"/>
              <a:buNone/>
              <a:defRPr b="1" sz="1600"/>
            </a:lvl8pPr>
            <a:lvl9pPr indent="-228600" lvl="8" marL="4114800" rtl="1" algn="r">
              <a:spcBef>
                <a:spcPts val="320"/>
              </a:spcBef>
              <a:spcAft>
                <a:spcPts val="0"/>
              </a:spcAft>
              <a:buClr>
                <a:schemeClr val="dk1"/>
              </a:buClr>
              <a:buSzPts val="1600"/>
              <a:buNone/>
              <a:defRPr b="1" sz="1600"/>
            </a:lvl9pPr>
          </a:lstStyle>
          <a:p/>
        </p:txBody>
      </p:sp>
      <p:sp>
        <p:nvSpPr>
          <p:cNvPr id="47" name="Google Shape;47;p7"/>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rmAutofit/>
          </a:bodyPr>
          <a:lstStyle>
            <a:lvl1pPr indent="-381000" lvl="0" marL="457200" rtl="1" algn="r">
              <a:spcBef>
                <a:spcPts val="480"/>
              </a:spcBef>
              <a:spcAft>
                <a:spcPts val="0"/>
              </a:spcAft>
              <a:buClr>
                <a:schemeClr val="dk1"/>
              </a:buClr>
              <a:buSzPts val="2400"/>
              <a:buChar char="•"/>
              <a:defRPr sz="2400"/>
            </a:lvl1pPr>
            <a:lvl2pPr indent="-355600" lvl="1" marL="914400" rtl="1" algn="r">
              <a:spcBef>
                <a:spcPts val="400"/>
              </a:spcBef>
              <a:spcAft>
                <a:spcPts val="0"/>
              </a:spcAft>
              <a:buClr>
                <a:schemeClr val="dk1"/>
              </a:buClr>
              <a:buSzPts val="2000"/>
              <a:buChar char="–"/>
              <a:defRPr sz="2000"/>
            </a:lvl2pPr>
            <a:lvl3pPr indent="-342900" lvl="2" marL="1371600" rtl="1" algn="r">
              <a:spcBef>
                <a:spcPts val="360"/>
              </a:spcBef>
              <a:spcAft>
                <a:spcPts val="0"/>
              </a:spcAft>
              <a:buClr>
                <a:schemeClr val="dk1"/>
              </a:buClr>
              <a:buSzPts val="1800"/>
              <a:buChar char="•"/>
              <a:defRPr sz="1800"/>
            </a:lvl3pPr>
            <a:lvl4pPr indent="-330200" lvl="3" marL="1828800" rtl="1" algn="r">
              <a:spcBef>
                <a:spcPts val="320"/>
              </a:spcBef>
              <a:spcAft>
                <a:spcPts val="0"/>
              </a:spcAft>
              <a:buClr>
                <a:schemeClr val="dk1"/>
              </a:buClr>
              <a:buSzPts val="1600"/>
              <a:buChar char="–"/>
              <a:defRPr sz="1600"/>
            </a:lvl4pPr>
            <a:lvl5pPr indent="-330200" lvl="4" marL="2286000" rtl="1" algn="r">
              <a:spcBef>
                <a:spcPts val="320"/>
              </a:spcBef>
              <a:spcAft>
                <a:spcPts val="0"/>
              </a:spcAft>
              <a:buClr>
                <a:schemeClr val="dk1"/>
              </a:buClr>
              <a:buSzPts val="1600"/>
              <a:buChar char="»"/>
              <a:defRPr sz="1600"/>
            </a:lvl5pPr>
            <a:lvl6pPr indent="-330200" lvl="5" marL="2743200" rtl="1" algn="r">
              <a:spcBef>
                <a:spcPts val="320"/>
              </a:spcBef>
              <a:spcAft>
                <a:spcPts val="0"/>
              </a:spcAft>
              <a:buClr>
                <a:schemeClr val="dk1"/>
              </a:buClr>
              <a:buSzPts val="1600"/>
              <a:buChar char="•"/>
              <a:defRPr sz="1600"/>
            </a:lvl6pPr>
            <a:lvl7pPr indent="-330200" lvl="6" marL="3200400" rtl="1" algn="r">
              <a:spcBef>
                <a:spcPts val="320"/>
              </a:spcBef>
              <a:spcAft>
                <a:spcPts val="0"/>
              </a:spcAft>
              <a:buClr>
                <a:schemeClr val="dk1"/>
              </a:buClr>
              <a:buSzPts val="1600"/>
              <a:buChar char="•"/>
              <a:defRPr sz="1600"/>
            </a:lvl7pPr>
            <a:lvl8pPr indent="-330200" lvl="7" marL="3657600" rtl="1" algn="r">
              <a:spcBef>
                <a:spcPts val="320"/>
              </a:spcBef>
              <a:spcAft>
                <a:spcPts val="0"/>
              </a:spcAft>
              <a:buClr>
                <a:schemeClr val="dk1"/>
              </a:buClr>
              <a:buSzPts val="1600"/>
              <a:buChar char="•"/>
              <a:defRPr sz="1600"/>
            </a:lvl8pPr>
            <a:lvl9pPr indent="-330200" lvl="8" marL="4114800" rtl="1" algn="r">
              <a:spcBef>
                <a:spcPts val="320"/>
              </a:spcBef>
              <a:spcAft>
                <a:spcPts val="0"/>
              </a:spcAft>
              <a:buClr>
                <a:schemeClr val="dk1"/>
              </a:buClr>
              <a:buSzPts val="1600"/>
              <a:buChar char="•"/>
              <a:defRPr sz="1600"/>
            </a:lvl9pPr>
          </a:lstStyle>
          <a:p/>
        </p:txBody>
      </p:sp>
      <p:sp>
        <p:nvSpPr>
          <p:cNvPr id="48" name="Google Shape;48;p7"/>
          <p:cNvSpPr txBox="1"/>
          <p:nvPr>
            <p:ph idx="3" type="body"/>
          </p:nvPr>
        </p:nvSpPr>
        <p:spPr>
          <a:xfrm>
            <a:off x="4645025" y="1151335"/>
            <a:ext cx="4041900" cy="479700"/>
          </a:xfrm>
          <a:prstGeom prst="rect">
            <a:avLst/>
          </a:prstGeom>
          <a:noFill/>
          <a:ln>
            <a:noFill/>
          </a:ln>
        </p:spPr>
        <p:txBody>
          <a:bodyPr anchorCtr="0" anchor="b" bIns="45700" lIns="91425" spcFirstLastPara="1" rIns="91425" wrap="square" tIns="45700">
            <a:normAutofit/>
          </a:bodyPr>
          <a:lstStyle>
            <a:lvl1pPr indent="-228600" lvl="0" marL="457200" rtl="1" algn="r">
              <a:spcBef>
                <a:spcPts val="480"/>
              </a:spcBef>
              <a:spcAft>
                <a:spcPts val="0"/>
              </a:spcAft>
              <a:buClr>
                <a:schemeClr val="dk1"/>
              </a:buClr>
              <a:buSzPts val="2400"/>
              <a:buNone/>
              <a:defRPr b="1" sz="2400"/>
            </a:lvl1pPr>
            <a:lvl2pPr indent="-228600" lvl="1" marL="914400" rtl="1" algn="r">
              <a:spcBef>
                <a:spcPts val="400"/>
              </a:spcBef>
              <a:spcAft>
                <a:spcPts val="0"/>
              </a:spcAft>
              <a:buClr>
                <a:schemeClr val="dk1"/>
              </a:buClr>
              <a:buSzPts val="2000"/>
              <a:buNone/>
              <a:defRPr b="1" sz="2000"/>
            </a:lvl2pPr>
            <a:lvl3pPr indent="-228600" lvl="2" marL="1371600" rtl="1" algn="r">
              <a:spcBef>
                <a:spcPts val="360"/>
              </a:spcBef>
              <a:spcAft>
                <a:spcPts val="0"/>
              </a:spcAft>
              <a:buClr>
                <a:schemeClr val="dk1"/>
              </a:buClr>
              <a:buSzPts val="1800"/>
              <a:buNone/>
              <a:defRPr b="1" sz="1800"/>
            </a:lvl3pPr>
            <a:lvl4pPr indent="-228600" lvl="3" marL="1828800" rtl="1" algn="r">
              <a:spcBef>
                <a:spcPts val="320"/>
              </a:spcBef>
              <a:spcAft>
                <a:spcPts val="0"/>
              </a:spcAft>
              <a:buClr>
                <a:schemeClr val="dk1"/>
              </a:buClr>
              <a:buSzPts val="1600"/>
              <a:buNone/>
              <a:defRPr b="1" sz="1600"/>
            </a:lvl4pPr>
            <a:lvl5pPr indent="-228600" lvl="4" marL="2286000" rtl="1" algn="r">
              <a:spcBef>
                <a:spcPts val="320"/>
              </a:spcBef>
              <a:spcAft>
                <a:spcPts val="0"/>
              </a:spcAft>
              <a:buClr>
                <a:schemeClr val="dk1"/>
              </a:buClr>
              <a:buSzPts val="1600"/>
              <a:buNone/>
              <a:defRPr b="1" sz="1600"/>
            </a:lvl5pPr>
            <a:lvl6pPr indent="-228600" lvl="5" marL="2743200" rtl="1" algn="r">
              <a:spcBef>
                <a:spcPts val="320"/>
              </a:spcBef>
              <a:spcAft>
                <a:spcPts val="0"/>
              </a:spcAft>
              <a:buClr>
                <a:schemeClr val="dk1"/>
              </a:buClr>
              <a:buSzPts val="1600"/>
              <a:buNone/>
              <a:defRPr b="1" sz="1600"/>
            </a:lvl6pPr>
            <a:lvl7pPr indent="-228600" lvl="6" marL="3200400" rtl="1" algn="r">
              <a:spcBef>
                <a:spcPts val="320"/>
              </a:spcBef>
              <a:spcAft>
                <a:spcPts val="0"/>
              </a:spcAft>
              <a:buClr>
                <a:schemeClr val="dk1"/>
              </a:buClr>
              <a:buSzPts val="1600"/>
              <a:buNone/>
              <a:defRPr b="1" sz="1600"/>
            </a:lvl7pPr>
            <a:lvl8pPr indent="-228600" lvl="7" marL="3657600" rtl="1" algn="r">
              <a:spcBef>
                <a:spcPts val="320"/>
              </a:spcBef>
              <a:spcAft>
                <a:spcPts val="0"/>
              </a:spcAft>
              <a:buClr>
                <a:schemeClr val="dk1"/>
              </a:buClr>
              <a:buSzPts val="1600"/>
              <a:buNone/>
              <a:defRPr b="1" sz="1600"/>
            </a:lvl8pPr>
            <a:lvl9pPr indent="-228600" lvl="8" marL="4114800" rtl="1" algn="r">
              <a:spcBef>
                <a:spcPts val="320"/>
              </a:spcBef>
              <a:spcAft>
                <a:spcPts val="0"/>
              </a:spcAft>
              <a:buClr>
                <a:schemeClr val="dk1"/>
              </a:buClr>
              <a:buSzPts val="1600"/>
              <a:buNone/>
              <a:defRPr b="1" sz="1600"/>
            </a:lvl9pPr>
          </a:lstStyle>
          <a:p/>
        </p:txBody>
      </p:sp>
      <p:sp>
        <p:nvSpPr>
          <p:cNvPr id="49" name="Google Shape;49;p7"/>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rmAutofit/>
          </a:bodyPr>
          <a:lstStyle>
            <a:lvl1pPr indent="-381000" lvl="0" marL="457200" rtl="1" algn="r">
              <a:spcBef>
                <a:spcPts val="480"/>
              </a:spcBef>
              <a:spcAft>
                <a:spcPts val="0"/>
              </a:spcAft>
              <a:buClr>
                <a:schemeClr val="dk1"/>
              </a:buClr>
              <a:buSzPts val="2400"/>
              <a:buChar char="•"/>
              <a:defRPr sz="2400"/>
            </a:lvl1pPr>
            <a:lvl2pPr indent="-355600" lvl="1" marL="914400" rtl="1" algn="r">
              <a:spcBef>
                <a:spcPts val="400"/>
              </a:spcBef>
              <a:spcAft>
                <a:spcPts val="0"/>
              </a:spcAft>
              <a:buClr>
                <a:schemeClr val="dk1"/>
              </a:buClr>
              <a:buSzPts val="2000"/>
              <a:buChar char="–"/>
              <a:defRPr sz="2000"/>
            </a:lvl2pPr>
            <a:lvl3pPr indent="-342900" lvl="2" marL="1371600" rtl="1" algn="r">
              <a:spcBef>
                <a:spcPts val="360"/>
              </a:spcBef>
              <a:spcAft>
                <a:spcPts val="0"/>
              </a:spcAft>
              <a:buClr>
                <a:schemeClr val="dk1"/>
              </a:buClr>
              <a:buSzPts val="1800"/>
              <a:buChar char="•"/>
              <a:defRPr sz="1800"/>
            </a:lvl3pPr>
            <a:lvl4pPr indent="-330200" lvl="3" marL="1828800" rtl="1" algn="r">
              <a:spcBef>
                <a:spcPts val="320"/>
              </a:spcBef>
              <a:spcAft>
                <a:spcPts val="0"/>
              </a:spcAft>
              <a:buClr>
                <a:schemeClr val="dk1"/>
              </a:buClr>
              <a:buSzPts val="1600"/>
              <a:buChar char="–"/>
              <a:defRPr sz="1600"/>
            </a:lvl4pPr>
            <a:lvl5pPr indent="-330200" lvl="4" marL="2286000" rtl="1" algn="r">
              <a:spcBef>
                <a:spcPts val="320"/>
              </a:spcBef>
              <a:spcAft>
                <a:spcPts val="0"/>
              </a:spcAft>
              <a:buClr>
                <a:schemeClr val="dk1"/>
              </a:buClr>
              <a:buSzPts val="1600"/>
              <a:buChar char="»"/>
              <a:defRPr sz="1600"/>
            </a:lvl5pPr>
            <a:lvl6pPr indent="-330200" lvl="5" marL="2743200" rtl="1" algn="r">
              <a:spcBef>
                <a:spcPts val="320"/>
              </a:spcBef>
              <a:spcAft>
                <a:spcPts val="0"/>
              </a:spcAft>
              <a:buClr>
                <a:schemeClr val="dk1"/>
              </a:buClr>
              <a:buSzPts val="1600"/>
              <a:buChar char="•"/>
              <a:defRPr sz="1600"/>
            </a:lvl6pPr>
            <a:lvl7pPr indent="-330200" lvl="6" marL="3200400" rtl="1" algn="r">
              <a:spcBef>
                <a:spcPts val="320"/>
              </a:spcBef>
              <a:spcAft>
                <a:spcPts val="0"/>
              </a:spcAft>
              <a:buClr>
                <a:schemeClr val="dk1"/>
              </a:buClr>
              <a:buSzPts val="1600"/>
              <a:buChar char="•"/>
              <a:defRPr sz="1600"/>
            </a:lvl7pPr>
            <a:lvl8pPr indent="-330200" lvl="7" marL="3657600" rtl="1" algn="r">
              <a:spcBef>
                <a:spcPts val="320"/>
              </a:spcBef>
              <a:spcAft>
                <a:spcPts val="0"/>
              </a:spcAft>
              <a:buClr>
                <a:schemeClr val="dk1"/>
              </a:buClr>
              <a:buSzPts val="1600"/>
              <a:buChar char="•"/>
              <a:defRPr sz="1600"/>
            </a:lvl8pPr>
            <a:lvl9pPr indent="-330200" lvl="8" marL="4114800" rtl="1" algn="r">
              <a:spcBef>
                <a:spcPts val="320"/>
              </a:spcBef>
              <a:spcAft>
                <a:spcPts val="0"/>
              </a:spcAft>
              <a:buClr>
                <a:schemeClr val="dk1"/>
              </a:buClr>
              <a:buSzPts val="1600"/>
              <a:buChar char="•"/>
              <a:defRPr sz="1600"/>
            </a:lvl9pPr>
          </a:lstStyle>
          <a:p/>
        </p:txBody>
      </p:sp>
      <p:sp>
        <p:nvSpPr>
          <p:cNvPr id="50" name="Google Shape;50;p7"/>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1" name="Google Shape;51;p7"/>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2" name="Google Shape;52;p7"/>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6" name="Google Shape;56;p8"/>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7" name="Google Shape;57;p8"/>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0" y="204788"/>
            <a:ext cx="3008400" cy="871500"/>
          </a:xfrm>
          <a:prstGeom prst="rect">
            <a:avLst/>
          </a:prstGeom>
          <a:noFill/>
          <a:ln>
            <a:noFill/>
          </a:ln>
        </p:spPr>
        <p:txBody>
          <a:bodyPr anchorCtr="0" anchor="b" bIns="45700" lIns="91425" spcFirstLastPara="1" rIns="91425" wrap="square" tIns="45700">
            <a:normAutofit/>
          </a:bodyPr>
          <a:lstStyle>
            <a:lvl1pPr lvl="0" rtl="1" algn="r">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3575050" y="204788"/>
            <a:ext cx="5111700" cy="4389900"/>
          </a:xfrm>
          <a:prstGeom prst="rect">
            <a:avLst/>
          </a:prstGeom>
          <a:noFill/>
          <a:ln>
            <a:noFill/>
          </a:ln>
        </p:spPr>
        <p:txBody>
          <a:bodyPr anchorCtr="0" anchor="t" bIns="45700" lIns="91425" spcFirstLastPara="1" rIns="91425" wrap="square" tIns="45700">
            <a:normAutofit/>
          </a:bodyPr>
          <a:lstStyle>
            <a:lvl1pPr indent="-431800" lvl="0" marL="457200" rtl="1" algn="r">
              <a:spcBef>
                <a:spcPts val="640"/>
              </a:spcBef>
              <a:spcAft>
                <a:spcPts val="0"/>
              </a:spcAft>
              <a:buClr>
                <a:schemeClr val="dk1"/>
              </a:buClr>
              <a:buSzPts val="3200"/>
              <a:buChar char="•"/>
              <a:defRPr sz="3200"/>
            </a:lvl1pPr>
            <a:lvl2pPr indent="-406400" lvl="1" marL="914400" rtl="1" algn="r">
              <a:spcBef>
                <a:spcPts val="560"/>
              </a:spcBef>
              <a:spcAft>
                <a:spcPts val="0"/>
              </a:spcAft>
              <a:buClr>
                <a:schemeClr val="dk1"/>
              </a:buClr>
              <a:buSzPts val="2800"/>
              <a:buChar char="–"/>
              <a:defRPr sz="2800"/>
            </a:lvl2pPr>
            <a:lvl3pPr indent="-381000" lvl="2" marL="1371600" rtl="1" algn="r">
              <a:spcBef>
                <a:spcPts val="480"/>
              </a:spcBef>
              <a:spcAft>
                <a:spcPts val="0"/>
              </a:spcAft>
              <a:buClr>
                <a:schemeClr val="dk1"/>
              </a:buClr>
              <a:buSzPts val="2400"/>
              <a:buChar char="•"/>
              <a:defRPr sz="2400"/>
            </a:lvl3pPr>
            <a:lvl4pPr indent="-355600" lvl="3" marL="1828800" rtl="1" algn="r">
              <a:spcBef>
                <a:spcPts val="400"/>
              </a:spcBef>
              <a:spcAft>
                <a:spcPts val="0"/>
              </a:spcAft>
              <a:buClr>
                <a:schemeClr val="dk1"/>
              </a:buClr>
              <a:buSzPts val="2000"/>
              <a:buChar char="–"/>
              <a:defRPr sz="2000"/>
            </a:lvl4pPr>
            <a:lvl5pPr indent="-355600" lvl="4" marL="2286000" rtl="1" algn="r">
              <a:spcBef>
                <a:spcPts val="400"/>
              </a:spcBef>
              <a:spcAft>
                <a:spcPts val="0"/>
              </a:spcAft>
              <a:buClr>
                <a:schemeClr val="dk1"/>
              </a:buClr>
              <a:buSzPts val="2000"/>
              <a:buChar char="»"/>
              <a:defRPr sz="2000"/>
            </a:lvl5pPr>
            <a:lvl6pPr indent="-355600" lvl="5" marL="2743200" rtl="1" algn="r">
              <a:spcBef>
                <a:spcPts val="400"/>
              </a:spcBef>
              <a:spcAft>
                <a:spcPts val="0"/>
              </a:spcAft>
              <a:buClr>
                <a:schemeClr val="dk1"/>
              </a:buClr>
              <a:buSzPts val="2000"/>
              <a:buChar char="•"/>
              <a:defRPr sz="2000"/>
            </a:lvl6pPr>
            <a:lvl7pPr indent="-355600" lvl="6" marL="3200400" rtl="1" algn="r">
              <a:spcBef>
                <a:spcPts val="400"/>
              </a:spcBef>
              <a:spcAft>
                <a:spcPts val="0"/>
              </a:spcAft>
              <a:buClr>
                <a:schemeClr val="dk1"/>
              </a:buClr>
              <a:buSzPts val="2000"/>
              <a:buChar char="•"/>
              <a:defRPr sz="2000"/>
            </a:lvl7pPr>
            <a:lvl8pPr indent="-355600" lvl="7" marL="3657600" rtl="1" algn="r">
              <a:spcBef>
                <a:spcPts val="400"/>
              </a:spcBef>
              <a:spcAft>
                <a:spcPts val="0"/>
              </a:spcAft>
              <a:buClr>
                <a:schemeClr val="dk1"/>
              </a:buClr>
              <a:buSzPts val="2000"/>
              <a:buChar char="•"/>
              <a:defRPr sz="2000"/>
            </a:lvl8pPr>
            <a:lvl9pPr indent="-355600" lvl="8" marL="4114800" rtl="1" algn="r">
              <a:spcBef>
                <a:spcPts val="400"/>
              </a:spcBef>
              <a:spcAft>
                <a:spcPts val="0"/>
              </a:spcAft>
              <a:buClr>
                <a:schemeClr val="dk1"/>
              </a:buClr>
              <a:buSzPts val="2000"/>
              <a:buChar char="•"/>
              <a:defRPr sz="2000"/>
            </a:lvl9pPr>
          </a:lstStyle>
          <a:p/>
        </p:txBody>
      </p:sp>
      <p:sp>
        <p:nvSpPr>
          <p:cNvPr id="61" name="Google Shape;61;p9"/>
          <p:cNvSpPr txBox="1"/>
          <p:nvPr>
            <p:ph idx="2" type="body"/>
          </p:nvPr>
        </p:nvSpPr>
        <p:spPr>
          <a:xfrm>
            <a:off x="457200" y="1076325"/>
            <a:ext cx="3008400" cy="3518400"/>
          </a:xfrm>
          <a:prstGeom prst="rect">
            <a:avLst/>
          </a:prstGeom>
          <a:noFill/>
          <a:ln>
            <a:noFill/>
          </a:ln>
        </p:spPr>
        <p:txBody>
          <a:bodyPr anchorCtr="0" anchor="t" bIns="45700" lIns="91425" spcFirstLastPara="1" rIns="91425" wrap="square" tIns="45700">
            <a:normAutofit/>
          </a:bodyPr>
          <a:lstStyle>
            <a:lvl1pPr indent="-228600" lvl="0" marL="457200" rtl="1" algn="r">
              <a:spcBef>
                <a:spcPts val="280"/>
              </a:spcBef>
              <a:spcAft>
                <a:spcPts val="0"/>
              </a:spcAft>
              <a:buClr>
                <a:schemeClr val="dk1"/>
              </a:buClr>
              <a:buSzPts val="1400"/>
              <a:buNone/>
              <a:defRPr sz="1400"/>
            </a:lvl1pPr>
            <a:lvl2pPr indent="-228600" lvl="1" marL="914400" rtl="1" algn="r">
              <a:spcBef>
                <a:spcPts val="240"/>
              </a:spcBef>
              <a:spcAft>
                <a:spcPts val="0"/>
              </a:spcAft>
              <a:buClr>
                <a:schemeClr val="dk1"/>
              </a:buClr>
              <a:buSzPts val="1200"/>
              <a:buNone/>
              <a:defRPr sz="1200"/>
            </a:lvl2pPr>
            <a:lvl3pPr indent="-228600" lvl="2" marL="1371600" rtl="1" algn="r">
              <a:spcBef>
                <a:spcPts val="200"/>
              </a:spcBef>
              <a:spcAft>
                <a:spcPts val="0"/>
              </a:spcAft>
              <a:buClr>
                <a:schemeClr val="dk1"/>
              </a:buClr>
              <a:buSzPts val="1000"/>
              <a:buNone/>
              <a:defRPr sz="1000"/>
            </a:lvl3pPr>
            <a:lvl4pPr indent="-228600" lvl="3" marL="1828800" rtl="1" algn="r">
              <a:spcBef>
                <a:spcPts val="180"/>
              </a:spcBef>
              <a:spcAft>
                <a:spcPts val="0"/>
              </a:spcAft>
              <a:buClr>
                <a:schemeClr val="dk1"/>
              </a:buClr>
              <a:buSzPts val="900"/>
              <a:buNone/>
              <a:defRPr sz="900"/>
            </a:lvl4pPr>
            <a:lvl5pPr indent="-228600" lvl="4" marL="2286000" rtl="1" algn="r">
              <a:spcBef>
                <a:spcPts val="180"/>
              </a:spcBef>
              <a:spcAft>
                <a:spcPts val="0"/>
              </a:spcAft>
              <a:buClr>
                <a:schemeClr val="dk1"/>
              </a:buClr>
              <a:buSzPts val="900"/>
              <a:buNone/>
              <a:defRPr sz="900"/>
            </a:lvl5pPr>
            <a:lvl6pPr indent="-228600" lvl="5" marL="2743200" rtl="1" algn="r">
              <a:spcBef>
                <a:spcPts val="180"/>
              </a:spcBef>
              <a:spcAft>
                <a:spcPts val="0"/>
              </a:spcAft>
              <a:buClr>
                <a:schemeClr val="dk1"/>
              </a:buClr>
              <a:buSzPts val="900"/>
              <a:buNone/>
              <a:defRPr sz="900"/>
            </a:lvl6pPr>
            <a:lvl7pPr indent="-228600" lvl="6" marL="3200400" rtl="1" algn="r">
              <a:spcBef>
                <a:spcPts val="180"/>
              </a:spcBef>
              <a:spcAft>
                <a:spcPts val="0"/>
              </a:spcAft>
              <a:buClr>
                <a:schemeClr val="dk1"/>
              </a:buClr>
              <a:buSzPts val="900"/>
              <a:buNone/>
              <a:defRPr sz="900"/>
            </a:lvl7pPr>
            <a:lvl8pPr indent="-228600" lvl="7" marL="3657600" rtl="1" algn="r">
              <a:spcBef>
                <a:spcPts val="180"/>
              </a:spcBef>
              <a:spcAft>
                <a:spcPts val="0"/>
              </a:spcAft>
              <a:buClr>
                <a:schemeClr val="dk1"/>
              </a:buClr>
              <a:buSzPts val="900"/>
              <a:buNone/>
              <a:defRPr sz="900"/>
            </a:lvl8pPr>
            <a:lvl9pPr indent="-228600" lvl="8" marL="4114800" rtl="1" algn="r">
              <a:spcBef>
                <a:spcPts val="180"/>
              </a:spcBef>
              <a:spcAft>
                <a:spcPts val="0"/>
              </a:spcAft>
              <a:buClr>
                <a:schemeClr val="dk1"/>
              </a:buClr>
              <a:buSzPts val="900"/>
              <a:buNone/>
              <a:defRPr sz="900"/>
            </a:lvl9pPr>
          </a:lstStyle>
          <a:p/>
        </p:txBody>
      </p:sp>
      <p:sp>
        <p:nvSpPr>
          <p:cNvPr id="62" name="Google Shape;62;p9"/>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63" name="Google Shape;63;p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64" name="Google Shape;64;p9"/>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rmAutofit/>
          </a:bodyPr>
          <a:lstStyle>
            <a:lvl1pPr lvl="0" rtl="1" algn="r">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1792288" y="459581"/>
            <a:ext cx="5486400" cy="3086100"/>
          </a:xfrm>
          <a:prstGeom prst="rect">
            <a:avLst/>
          </a:prstGeom>
          <a:noFill/>
          <a:ln>
            <a:noFill/>
          </a:ln>
        </p:spPr>
      </p:sp>
      <p:sp>
        <p:nvSpPr>
          <p:cNvPr id="68" name="Google Shape;68;p10"/>
          <p:cNvSpPr txBox="1"/>
          <p:nvPr>
            <p:ph idx="1" type="body"/>
          </p:nvPr>
        </p:nvSpPr>
        <p:spPr>
          <a:xfrm>
            <a:off x="1792288" y="4025504"/>
            <a:ext cx="5486400" cy="603600"/>
          </a:xfrm>
          <a:prstGeom prst="rect">
            <a:avLst/>
          </a:prstGeom>
          <a:noFill/>
          <a:ln>
            <a:noFill/>
          </a:ln>
        </p:spPr>
        <p:txBody>
          <a:bodyPr anchorCtr="0" anchor="t" bIns="45700" lIns="91425" spcFirstLastPara="1" rIns="91425" wrap="square" tIns="45700">
            <a:normAutofit/>
          </a:bodyPr>
          <a:lstStyle>
            <a:lvl1pPr indent="-228600" lvl="0" marL="457200" rtl="1" algn="r">
              <a:spcBef>
                <a:spcPts val="280"/>
              </a:spcBef>
              <a:spcAft>
                <a:spcPts val="0"/>
              </a:spcAft>
              <a:buClr>
                <a:schemeClr val="dk1"/>
              </a:buClr>
              <a:buSzPts val="1400"/>
              <a:buNone/>
              <a:defRPr sz="1400"/>
            </a:lvl1pPr>
            <a:lvl2pPr indent="-228600" lvl="1" marL="914400" rtl="1" algn="r">
              <a:spcBef>
                <a:spcPts val="240"/>
              </a:spcBef>
              <a:spcAft>
                <a:spcPts val="0"/>
              </a:spcAft>
              <a:buClr>
                <a:schemeClr val="dk1"/>
              </a:buClr>
              <a:buSzPts val="1200"/>
              <a:buNone/>
              <a:defRPr sz="1200"/>
            </a:lvl2pPr>
            <a:lvl3pPr indent="-228600" lvl="2" marL="1371600" rtl="1" algn="r">
              <a:spcBef>
                <a:spcPts val="200"/>
              </a:spcBef>
              <a:spcAft>
                <a:spcPts val="0"/>
              </a:spcAft>
              <a:buClr>
                <a:schemeClr val="dk1"/>
              </a:buClr>
              <a:buSzPts val="1000"/>
              <a:buNone/>
              <a:defRPr sz="1000"/>
            </a:lvl3pPr>
            <a:lvl4pPr indent="-228600" lvl="3" marL="1828800" rtl="1" algn="r">
              <a:spcBef>
                <a:spcPts val="180"/>
              </a:spcBef>
              <a:spcAft>
                <a:spcPts val="0"/>
              </a:spcAft>
              <a:buClr>
                <a:schemeClr val="dk1"/>
              </a:buClr>
              <a:buSzPts val="900"/>
              <a:buNone/>
              <a:defRPr sz="900"/>
            </a:lvl4pPr>
            <a:lvl5pPr indent="-228600" lvl="4" marL="2286000" rtl="1" algn="r">
              <a:spcBef>
                <a:spcPts val="180"/>
              </a:spcBef>
              <a:spcAft>
                <a:spcPts val="0"/>
              </a:spcAft>
              <a:buClr>
                <a:schemeClr val="dk1"/>
              </a:buClr>
              <a:buSzPts val="900"/>
              <a:buNone/>
              <a:defRPr sz="900"/>
            </a:lvl5pPr>
            <a:lvl6pPr indent="-228600" lvl="5" marL="2743200" rtl="1" algn="r">
              <a:spcBef>
                <a:spcPts val="180"/>
              </a:spcBef>
              <a:spcAft>
                <a:spcPts val="0"/>
              </a:spcAft>
              <a:buClr>
                <a:schemeClr val="dk1"/>
              </a:buClr>
              <a:buSzPts val="900"/>
              <a:buNone/>
              <a:defRPr sz="900"/>
            </a:lvl6pPr>
            <a:lvl7pPr indent="-228600" lvl="6" marL="3200400" rtl="1" algn="r">
              <a:spcBef>
                <a:spcPts val="180"/>
              </a:spcBef>
              <a:spcAft>
                <a:spcPts val="0"/>
              </a:spcAft>
              <a:buClr>
                <a:schemeClr val="dk1"/>
              </a:buClr>
              <a:buSzPts val="900"/>
              <a:buNone/>
              <a:defRPr sz="900"/>
            </a:lvl7pPr>
            <a:lvl8pPr indent="-228600" lvl="7" marL="3657600" rtl="1" algn="r">
              <a:spcBef>
                <a:spcPts val="180"/>
              </a:spcBef>
              <a:spcAft>
                <a:spcPts val="0"/>
              </a:spcAft>
              <a:buClr>
                <a:schemeClr val="dk1"/>
              </a:buClr>
              <a:buSzPts val="900"/>
              <a:buNone/>
              <a:defRPr sz="900"/>
            </a:lvl8pPr>
            <a:lvl9pPr indent="-228600" lvl="8" marL="4114800" rtl="1" algn="r">
              <a:spcBef>
                <a:spcPts val="180"/>
              </a:spcBef>
              <a:spcAft>
                <a:spcPts val="0"/>
              </a:spcAft>
              <a:buClr>
                <a:schemeClr val="dk1"/>
              </a:buClr>
              <a:buSzPts val="900"/>
              <a:buNone/>
              <a:defRPr sz="900"/>
            </a:lvl9pPr>
          </a:lstStyle>
          <a:p/>
        </p:txBody>
      </p:sp>
      <p:sp>
        <p:nvSpPr>
          <p:cNvPr id="69" name="Google Shape;69;p10"/>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0" name="Google Shape;70;p1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1" name="Google Shape;71;p10"/>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E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b="0" i="0" sz="1200" u="none" cap="none" strike="noStrike">
                <a:solidFill>
                  <a:srgbClr val="888888"/>
                </a:solidFill>
                <a:latin typeface="Calibri"/>
                <a:ea typeface="Calibri"/>
                <a:cs typeface="Calibri"/>
                <a:sym typeface="Calibri"/>
              </a:defRPr>
            </a:lvl1pPr>
            <a:lvl2pPr indent="0" lvl="1" marL="0" marR="0" rtl="1" algn="l">
              <a:spcBef>
                <a:spcPts val="0"/>
              </a:spcBef>
              <a:buNone/>
              <a:defRPr b="0" i="0" sz="1200" u="none" cap="none" strike="noStrike">
                <a:solidFill>
                  <a:srgbClr val="888888"/>
                </a:solidFill>
                <a:latin typeface="Calibri"/>
                <a:ea typeface="Calibri"/>
                <a:cs typeface="Calibri"/>
                <a:sym typeface="Calibri"/>
              </a:defRPr>
            </a:lvl2pPr>
            <a:lvl3pPr indent="0" lvl="2" marL="0" marR="0" rtl="1" algn="l">
              <a:spcBef>
                <a:spcPts val="0"/>
              </a:spcBef>
              <a:buNone/>
              <a:defRPr b="0" i="0" sz="1200" u="none" cap="none" strike="noStrike">
                <a:solidFill>
                  <a:srgbClr val="888888"/>
                </a:solidFill>
                <a:latin typeface="Calibri"/>
                <a:ea typeface="Calibri"/>
                <a:cs typeface="Calibri"/>
                <a:sym typeface="Calibri"/>
              </a:defRPr>
            </a:lvl3pPr>
            <a:lvl4pPr indent="0" lvl="3" marL="0" marR="0" rtl="1" algn="l">
              <a:spcBef>
                <a:spcPts val="0"/>
              </a:spcBef>
              <a:buNone/>
              <a:defRPr b="0" i="0" sz="1200" u="none" cap="none" strike="noStrike">
                <a:solidFill>
                  <a:srgbClr val="888888"/>
                </a:solidFill>
                <a:latin typeface="Calibri"/>
                <a:ea typeface="Calibri"/>
                <a:cs typeface="Calibri"/>
                <a:sym typeface="Calibri"/>
              </a:defRPr>
            </a:lvl4pPr>
            <a:lvl5pPr indent="0" lvl="4" marL="0" marR="0" rtl="1" algn="l">
              <a:spcBef>
                <a:spcPts val="0"/>
              </a:spcBef>
              <a:buNone/>
              <a:defRPr b="0" i="0" sz="1200" u="none" cap="none" strike="noStrike">
                <a:solidFill>
                  <a:srgbClr val="888888"/>
                </a:solidFill>
                <a:latin typeface="Calibri"/>
                <a:ea typeface="Calibri"/>
                <a:cs typeface="Calibri"/>
                <a:sym typeface="Calibri"/>
              </a:defRPr>
            </a:lvl5pPr>
            <a:lvl6pPr indent="0" lvl="5" marL="0" marR="0" rtl="1" algn="l">
              <a:spcBef>
                <a:spcPts val="0"/>
              </a:spcBef>
              <a:buNone/>
              <a:defRPr b="0" i="0" sz="1200" u="none" cap="none" strike="noStrike">
                <a:solidFill>
                  <a:srgbClr val="888888"/>
                </a:solidFill>
                <a:latin typeface="Calibri"/>
                <a:ea typeface="Calibri"/>
                <a:cs typeface="Calibri"/>
                <a:sym typeface="Calibri"/>
              </a:defRPr>
            </a:lvl6pPr>
            <a:lvl7pPr indent="0" lvl="6" marL="0" marR="0" rtl="1" algn="l">
              <a:spcBef>
                <a:spcPts val="0"/>
              </a:spcBef>
              <a:buNone/>
              <a:defRPr b="0" i="0" sz="1200" u="none" cap="none" strike="noStrike">
                <a:solidFill>
                  <a:srgbClr val="888888"/>
                </a:solidFill>
                <a:latin typeface="Calibri"/>
                <a:ea typeface="Calibri"/>
                <a:cs typeface="Calibri"/>
                <a:sym typeface="Calibri"/>
              </a:defRPr>
            </a:lvl7pPr>
            <a:lvl8pPr indent="0" lvl="7" marL="0" marR="0" rtl="1" algn="l">
              <a:spcBef>
                <a:spcPts val="0"/>
              </a:spcBef>
              <a:buNone/>
              <a:defRPr b="0" i="0" sz="1200" u="none" cap="none" strike="noStrike">
                <a:solidFill>
                  <a:srgbClr val="888888"/>
                </a:solidFill>
                <a:latin typeface="Calibri"/>
                <a:ea typeface="Calibri"/>
                <a:cs typeface="Calibri"/>
                <a:sym typeface="Calibri"/>
              </a:defRPr>
            </a:lvl8pPr>
            <a:lvl9pPr indent="0" lvl="8" marL="0" marR="0" rtl="1" algn="l">
              <a:spcBef>
                <a:spcPts val="0"/>
              </a:spcBef>
              <a:buNone/>
              <a:defRPr b="0" i="0" sz="1200" u="none" cap="none" strike="noStrike">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ar-EG"/>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3"/>
          <p:cNvSpPr/>
          <p:nvPr/>
        </p:nvSpPr>
        <p:spPr>
          <a:xfrm>
            <a:off x="0" y="0"/>
            <a:ext cx="9144000" cy="1485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C:\Users\Shimaa\Downloads\INP-18.png" id="89" name="Google Shape;89;p13"/>
          <p:cNvPicPr preferRelativeResize="0"/>
          <p:nvPr/>
        </p:nvPicPr>
        <p:blipFill rotWithShape="1">
          <a:blip r:embed="rId3">
            <a:alphaModFix/>
          </a:blip>
          <a:srcRect b="0" l="0" r="0" t="0"/>
          <a:stretch/>
        </p:blipFill>
        <p:spPr>
          <a:xfrm>
            <a:off x="6742550" y="23550"/>
            <a:ext cx="1005761" cy="1363018"/>
          </a:xfrm>
          <a:prstGeom prst="rect">
            <a:avLst/>
          </a:prstGeom>
          <a:noFill/>
          <a:ln>
            <a:noFill/>
          </a:ln>
        </p:spPr>
      </p:pic>
      <p:sp>
        <p:nvSpPr>
          <p:cNvPr id="90" name="Google Shape;90;p13"/>
          <p:cNvSpPr txBox="1"/>
          <p:nvPr/>
        </p:nvSpPr>
        <p:spPr>
          <a:xfrm>
            <a:off x="708900" y="326848"/>
            <a:ext cx="3863100" cy="832200"/>
          </a:xfrm>
          <a:prstGeom prst="rect">
            <a:avLst/>
          </a:prstGeom>
          <a:solidFill>
            <a:schemeClr val="lt1"/>
          </a:solidFill>
          <a:ln cap="flat" cmpd="sng" w="9525">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Clr>
                <a:srgbClr val="000000"/>
              </a:buClr>
              <a:buSzPts val="2800"/>
              <a:buFont typeface="Arial"/>
              <a:buNone/>
            </a:pPr>
            <a:r>
              <a:rPr i="0" lang="ar-EG" sz="2000" u="none" cap="none" strike="noStrike">
                <a:solidFill>
                  <a:srgbClr val="000000"/>
                </a:solidFill>
                <a:latin typeface="Cairo ExtraBold"/>
                <a:ea typeface="Cairo ExtraBold"/>
                <a:cs typeface="Cairo ExtraBold"/>
                <a:sym typeface="Cairo ExtraBold"/>
              </a:rPr>
              <a:t>معهد التخطيط القومي</a:t>
            </a:r>
            <a:endParaRPr i="0" sz="2000" u="none" cap="none" strike="noStrike">
              <a:solidFill>
                <a:srgbClr val="000000"/>
              </a:solidFill>
              <a:latin typeface="Cairo ExtraBold"/>
              <a:ea typeface="Cairo ExtraBold"/>
              <a:cs typeface="Cairo ExtraBold"/>
              <a:sym typeface="Cairo ExtraBold"/>
            </a:endParaRPr>
          </a:p>
          <a:p>
            <a:pPr indent="0" lvl="0" marL="0" marR="0" rtl="1" algn="ctr">
              <a:spcBef>
                <a:spcPts val="360"/>
              </a:spcBef>
              <a:spcAft>
                <a:spcPts val="0"/>
              </a:spcAft>
              <a:buClr>
                <a:srgbClr val="C00000"/>
              </a:buClr>
              <a:buSzPts val="1800"/>
              <a:buFont typeface="Arial"/>
              <a:buNone/>
            </a:pPr>
            <a:r>
              <a:rPr i="0" lang="ar-EG" sz="1000" u="none" cap="none" strike="noStrike">
                <a:solidFill>
                  <a:srgbClr val="C00000"/>
                </a:solidFill>
                <a:latin typeface="Cairo ExtraBold"/>
                <a:ea typeface="Cairo ExtraBold"/>
                <a:cs typeface="Cairo ExtraBold"/>
                <a:sym typeface="Cairo ExtraBold"/>
              </a:rPr>
              <a:t>إدارة الدراسات العليا</a:t>
            </a:r>
            <a:endParaRPr sz="600">
              <a:latin typeface="Cairo ExtraBold"/>
              <a:ea typeface="Cairo ExtraBold"/>
              <a:cs typeface="Cairo ExtraBold"/>
              <a:sym typeface="Cairo ExtraBold"/>
            </a:endParaRPr>
          </a:p>
          <a:p>
            <a:pPr indent="0" lvl="0" marL="0" marR="0" rtl="1" algn="ctr">
              <a:spcBef>
                <a:spcPts val="400"/>
              </a:spcBef>
              <a:spcAft>
                <a:spcPts val="0"/>
              </a:spcAft>
              <a:buClr>
                <a:srgbClr val="C00000"/>
              </a:buClr>
              <a:buSzPts val="1800"/>
              <a:buFont typeface="Arial"/>
              <a:buNone/>
            </a:pPr>
            <a:r>
              <a:rPr i="0" lang="ar-EG" sz="1000" u="none" cap="none" strike="noStrike">
                <a:solidFill>
                  <a:srgbClr val="C00000"/>
                </a:solidFill>
                <a:latin typeface="Cairo ExtraBold"/>
                <a:ea typeface="Cairo ExtraBold"/>
                <a:cs typeface="Cairo ExtraBold"/>
                <a:sym typeface="Cairo ExtraBold"/>
              </a:rPr>
              <a:t>     برنامج الماجستير الأكاديمي</a:t>
            </a:r>
            <a:r>
              <a:rPr i="0" lang="ar-EG" sz="1200" u="none" cap="none" strike="noStrike">
                <a:solidFill>
                  <a:srgbClr val="17365D"/>
                </a:solidFill>
                <a:latin typeface="Cairo ExtraBold"/>
                <a:ea typeface="Cairo ExtraBold"/>
                <a:cs typeface="Cairo ExtraBold"/>
                <a:sym typeface="Cairo ExtraBold"/>
              </a:rPr>
              <a:t>	</a:t>
            </a:r>
            <a:endParaRPr i="0" sz="1200" u="none" cap="none" strike="noStrike">
              <a:solidFill>
                <a:srgbClr val="17365D"/>
              </a:solidFill>
              <a:latin typeface="Cairo ExtraBold"/>
              <a:ea typeface="Cairo ExtraBold"/>
              <a:cs typeface="Cairo ExtraBold"/>
              <a:sym typeface="Cairo ExtraBold"/>
            </a:endParaRPr>
          </a:p>
        </p:txBody>
      </p:sp>
      <p:sp>
        <p:nvSpPr>
          <p:cNvPr id="91" name="Google Shape;91;p13"/>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3"/>
          <p:cNvSpPr/>
          <p:nvPr/>
        </p:nvSpPr>
        <p:spPr>
          <a:xfrm>
            <a:off x="276425" y="1505625"/>
            <a:ext cx="8610600" cy="2723700"/>
          </a:xfrm>
          <a:prstGeom prst="rect">
            <a:avLst/>
          </a:prstGeom>
          <a:gradFill>
            <a:gsLst>
              <a:gs pos="0">
                <a:srgbClr val="BABABA"/>
              </a:gs>
              <a:gs pos="35000">
                <a:srgbClr val="CFCFCF"/>
              </a:gs>
              <a:gs pos="100000">
                <a:srgbClr val="EDEDED"/>
              </a:gs>
            </a:gsLst>
            <a:lin ang="16200000" scaled="0"/>
          </a:gradFill>
          <a:ln cap="flat" cmpd="sng" w="9525">
            <a:solidFill>
              <a:schemeClr val="dk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45700" lIns="91425" spcFirstLastPara="1" rIns="91425" wrap="square" tIns="45700">
            <a:noAutofit/>
          </a:bodyPr>
          <a:lstStyle/>
          <a:p>
            <a:pPr indent="0" lvl="0" marL="0" rtl="1" algn="ctr">
              <a:lnSpc>
                <a:spcPct val="100000"/>
              </a:lnSpc>
              <a:spcBef>
                <a:spcPts val="0"/>
              </a:spcBef>
              <a:spcAft>
                <a:spcPts val="0"/>
              </a:spcAft>
              <a:buSzPts val="1100"/>
              <a:buNone/>
            </a:pPr>
            <a:r>
              <a:rPr b="1" lang="ar-EG" sz="1800">
                <a:solidFill>
                  <a:schemeClr val="dk1"/>
                </a:solidFill>
                <a:latin typeface="Cairo"/>
                <a:ea typeface="Cairo"/>
                <a:cs typeface="Cairo"/>
                <a:sym typeface="Cairo"/>
              </a:rPr>
              <a:t>تأثير النماذج اللغوية الكبيرة على الإنتاج الإعلامي</a:t>
            </a:r>
            <a:endParaRPr b="1" sz="1800">
              <a:solidFill>
                <a:schemeClr val="dk1"/>
              </a:solidFill>
              <a:latin typeface="Cairo"/>
              <a:ea typeface="Cairo"/>
              <a:cs typeface="Cairo"/>
              <a:sym typeface="Cairo"/>
            </a:endParaRPr>
          </a:p>
          <a:p>
            <a:pPr indent="0" lvl="0" marL="0" rtl="1" algn="ctr">
              <a:lnSpc>
                <a:spcPct val="100000"/>
              </a:lnSpc>
              <a:spcBef>
                <a:spcPts val="800"/>
              </a:spcBef>
              <a:spcAft>
                <a:spcPts val="0"/>
              </a:spcAft>
              <a:buClr>
                <a:schemeClr val="dk1"/>
              </a:buClr>
              <a:buSzPts val="1100"/>
              <a:buFont typeface="Arial"/>
              <a:buNone/>
            </a:pPr>
            <a:r>
              <a:rPr b="1" lang="ar-EG" sz="1500">
                <a:solidFill>
                  <a:schemeClr val="dk1"/>
                </a:solidFill>
                <a:latin typeface="Cairo"/>
                <a:ea typeface="Cairo"/>
                <a:cs typeface="Cairo"/>
                <a:sym typeface="Cairo"/>
              </a:rPr>
              <a:t>(مرحلة ما قبل </a:t>
            </a:r>
            <a:r>
              <a:rPr b="1" lang="ar-EG" sz="1500">
                <a:solidFill>
                  <a:schemeClr val="dk1"/>
                </a:solidFill>
                <a:latin typeface="Cairo"/>
                <a:ea typeface="Cairo"/>
                <a:cs typeface="Cairo"/>
                <a:sym typeface="Cairo"/>
              </a:rPr>
              <a:t>الإنتاج</a:t>
            </a:r>
            <a:r>
              <a:rPr b="1" lang="ar-EG" sz="1500">
                <a:solidFill>
                  <a:schemeClr val="dk1"/>
                </a:solidFill>
                <a:latin typeface="Cairo"/>
                <a:ea typeface="Cairo"/>
                <a:cs typeface="Cairo"/>
                <a:sym typeface="Cairo"/>
              </a:rPr>
              <a:t> - مرحلة </a:t>
            </a:r>
            <a:r>
              <a:rPr b="1" lang="ar-EG" sz="1500">
                <a:solidFill>
                  <a:schemeClr val="dk1"/>
                </a:solidFill>
                <a:latin typeface="Cairo"/>
                <a:ea typeface="Cairo"/>
                <a:cs typeface="Cairo"/>
                <a:sym typeface="Cairo"/>
              </a:rPr>
              <a:t>ما بعد</a:t>
            </a:r>
            <a:r>
              <a:rPr b="1" lang="ar-EG" sz="1500">
                <a:solidFill>
                  <a:schemeClr val="dk1"/>
                </a:solidFill>
                <a:latin typeface="Cairo"/>
                <a:ea typeface="Cairo"/>
                <a:cs typeface="Cairo"/>
                <a:sym typeface="Cairo"/>
              </a:rPr>
              <a:t> </a:t>
            </a:r>
            <a:r>
              <a:rPr b="1" lang="ar-EG" sz="1500">
                <a:solidFill>
                  <a:schemeClr val="dk1"/>
                </a:solidFill>
                <a:latin typeface="Cairo"/>
                <a:ea typeface="Cairo"/>
                <a:cs typeface="Cairo"/>
                <a:sym typeface="Cairo"/>
              </a:rPr>
              <a:t>الإنتاج</a:t>
            </a:r>
            <a:r>
              <a:rPr b="1" lang="ar-EG" sz="1500">
                <a:solidFill>
                  <a:schemeClr val="dk1"/>
                </a:solidFill>
                <a:latin typeface="Cairo"/>
                <a:ea typeface="Cairo"/>
                <a:cs typeface="Cairo"/>
                <a:sym typeface="Cairo"/>
              </a:rPr>
              <a:t>)</a:t>
            </a:r>
            <a:endParaRPr b="1" sz="700">
              <a:solidFill>
                <a:schemeClr val="dk1"/>
              </a:solidFill>
              <a:latin typeface="Cairo"/>
              <a:ea typeface="Cairo"/>
              <a:cs typeface="Cairo"/>
              <a:sym typeface="Cairo"/>
            </a:endParaRPr>
          </a:p>
          <a:p>
            <a:pPr indent="0" lvl="0" marL="381000" marR="381000" rtl="1" algn="ctr">
              <a:spcBef>
                <a:spcPts val="1200"/>
              </a:spcBef>
              <a:spcAft>
                <a:spcPts val="0"/>
              </a:spcAft>
              <a:buSzPts val="1100"/>
              <a:buNone/>
            </a:pPr>
            <a:r>
              <a:rPr b="1" lang="ar-EG" sz="1800">
                <a:solidFill>
                  <a:schemeClr val="dk1"/>
                </a:solidFill>
                <a:latin typeface="Cairo"/>
                <a:ea typeface="Cairo"/>
                <a:cs typeface="Cairo"/>
                <a:sym typeface="Cairo"/>
              </a:rPr>
              <a:t>The Impact of Large Language Models (LLMs) on Media Production</a:t>
            </a:r>
            <a:endParaRPr b="1" sz="1800">
              <a:solidFill>
                <a:schemeClr val="dk1"/>
              </a:solidFill>
              <a:latin typeface="Cairo"/>
              <a:ea typeface="Cairo"/>
              <a:cs typeface="Cairo"/>
              <a:sym typeface="Cairo"/>
            </a:endParaRPr>
          </a:p>
          <a:p>
            <a:pPr indent="0" lvl="0" marL="381000" marR="381000" rtl="0" algn="ctr">
              <a:spcBef>
                <a:spcPts val="1200"/>
              </a:spcBef>
              <a:spcAft>
                <a:spcPts val="0"/>
              </a:spcAft>
              <a:buClr>
                <a:schemeClr val="dk1"/>
              </a:buClr>
              <a:buSzPts val="1100"/>
              <a:buFont typeface="Arial"/>
              <a:buNone/>
            </a:pPr>
            <a:r>
              <a:rPr b="1" lang="ar-EG" sz="1500">
                <a:solidFill>
                  <a:schemeClr val="dk1"/>
                </a:solidFill>
                <a:latin typeface="Cairo"/>
                <a:ea typeface="Cairo"/>
                <a:cs typeface="Cairo"/>
                <a:sym typeface="Cairo"/>
              </a:rPr>
              <a:t>(Pre-production - post-production)</a:t>
            </a:r>
            <a:endParaRPr b="1" sz="1500">
              <a:solidFill>
                <a:schemeClr val="dk1"/>
              </a:solidFill>
              <a:latin typeface="Cairo"/>
              <a:ea typeface="Cairo"/>
              <a:cs typeface="Cairo"/>
              <a:sym typeface="Cairo"/>
            </a:endParaRPr>
          </a:p>
          <a:p>
            <a:pPr indent="0" lvl="0" marL="0" rtl="1" algn="ctr">
              <a:spcBef>
                <a:spcPts val="1200"/>
              </a:spcBef>
              <a:spcAft>
                <a:spcPts val="0"/>
              </a:spcAft>
              <a:buClr>
                <a:schemeClr val="dk1"/>
              </a:buClr>
              <a:buSzPts val="1100"/>
              <a:buFont typeface="Arial"/>
              <a:buNone/>
            </a:pPr>
            <a:r>
              <a:rPr b="1" lang="ar-EG" sz="1200">
                <a:solidFill>
                  <a:schemeClr val="dk1"/>
                </a:solidFill>
                <a:latin typeface="Cairo"/>
                <a:ea typeface="Cairo"/>
                <a:cs typeface="Cairo"/>
                <a:sym typeface="Cairo"/>
              </a:rPr>
              <a:t>إعداد / خالد محمد صلاح</a:t>
            </a:r>
            <a:endParaRPr b="1" sz="1200">
              <a:solidFill>
                <a:schemeClr val="dk1"/>
              </a:solidFill>
              <a:latin typeface="Cairo"/>
              <a:ea typeface="Cairo"/>
              <a:cs typeface="Cairo"/>
              <a:sym typeface="Cairo"/>
            </a:endParaRPr>
          </a:p>
          <a:p>
            <a:pPr indent="0" lvl="0" marL="0" rtl="1" algn="ctr">
              <a:spcBef>
                <a:spcPts val="0"/>
              </a:spcBef>
              <a:spcAft>
                <a:spcPts val="0"/>
              </a:spcAft>
              <a:buClr>
                <a:schemeClr val="dk1"/>
              </a:buClr>
              <a:buSzPts val="1100"/>
              <a:buFont typeface="Arial"/>
              <a:buNone/>
            </a:pPr>
            <a:r>
              <a:t/>
            </a:r>
            <a:endParaRPr b="1" sz="1200">
              <a:solidFill>
                <a:schemeClr val="dk1"/>
              </a:solidFill>
              <a:latin typeface="Cairo"/>
              <a:ea typeface="Cairo"/>
              <a:cs typeface="Cairo"/>
              <a:sym typeface="Cairo"/>
            </a:endParaRPr>
          </a:p>
          <a:p>
            <a:pPr indent="0" lvl="0" marL="0" rtl="1" algn="ctr">
              <a:spcBef>
                <a:spcPts val="0"/>
              </a:spcBef>
              <a:spcAft>
                <a:spcPts val="0"/>
              </a:spcAft>
              <a:buClr>
                <a:schemeClr val="dk1"/>
              </a:buClr>
              <a:buSzPts val="1100"/>
              <a:buFont typeface="Arial"/>
              <a:buNone/>
            </a:pPr>
            <a:r>
              <a:rPr b="1" lang="ar-EG" sz="1200">
                <a:solidFill>
                  <a:schemeClr val="dk1"/>
                </a:solidFill>
                <a:latin typeface="Cairo"/>
                <a:ea typeface="Cairo"/>
                <a:cs typeface="Cairo"/>
                <a:sym typeface="Cairo"/>
              </a:rPr>
              <a:t>إشراف / </a:t>
            </a:r>
            <a:r>
              <a:rPr b="1" lang="ar-EG" sz="1300">
                <a:solidFill>
                  <a:schemeClr val="dk1"/>
                </a:solidFill>
                <a:latin typeface="Cairo"/>
                <a:ea typeface="Cairo"/>
                <a:cs typeface="Cairo"/>
                <a:sym typeface="Cairo"/>
              </a:rPr>
              <a:t> أ.د/ آن تيسير احمد نصير</a:t>
            </a:r>
            <a:endParaRPr b="1" sz="4800">
              <a:latin typeface="Cairo"/>
              <a:ea typeface="Cairo"/>
              <a:cs typeface="Cairo"/>
              <a:sym typeface="Cair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2"/>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22"/>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10</a:t>
            </a:r>
            <a:endParaRPr sz="1800">
              <a:solidFill>
                <a:srgbClr val="000000"/>
              </a:solidFill>
              <a:latin typeface="Calibri"/>
              <a:ea typeface="Calibri"/>
              <a:cs typeface="Calibri"/>
              <a:sym typeface="Calibri"/>
            </a:endParaRPr>
          </a:p>
        </p:txBody>
      </p:sp>
      <p:sp>
        <p:nvSpPr>
          <p:cNvPr id="170" name="Google Shape;170;p22"/>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2000">
                <a:solidFill>
                  <a:schemeClr val="lt1"/>
                </a:solidFill>
                <a:latin typeface="Cairo ExtraBold"/>
                <a:ea typeface="Cairo ExtraBold"/>
                <a:cs typeface="Cairo ExtraBold"/>
                <a:sym typeface="Cairo ExtraBold"/>
              </a:rPr>
              <a:t>المنهج البحثي</a:t>
            </a:r>
            <a:endParaRPr sz="2000">
              <a:solidFill>
                <a:schemeClr val="lt1"/>
              </a:solidFill>
              <a:latin typeface="Cairo ExtraBold"/>
              <a:ea typeface="Cairo ExtraBold"/>
              <a:cs typeface="Cairo ExtraBold"/>
              <a:sym typeface="Cairo ExtraBold"/>
            </a:endParaRPr>
          </a:p>
        </p:txBody>
      </p:sp>
      <p:sp>
        <p:nvSpPr>
          <p:cNvPr id="171" name="Google Shape;171;p22"/>
          <p:cNvSpPr txBox="1"/>
          <p:nvPr/>
        </p:nvSpPr>
        <p:spPr>
          <a:xfrm>
            <a:off x="6800" y="417900"/>
            <a:ext cx="9137100" cy="4359300"/>
          </a:xfrm>
          <a:prstGeom prst="rect">
            <a:avLst/>
          </a:prstGeom>
          <a:noFill/>
          <a:ln>
            <a:noFill/>
          </a:ln>
        </p:spPr>
        <p:txBody>
          <a:bodyPr anchorCtr="0" anchor="t" bIns="91425" lIns="91425" spcFirstLastPara="1" rIns="91425" wrap="square" tIns="91425">
            <a:noAutofit/>
          </a:bodyPr>
          <a:lstStyle/>
          <a:p>
            <a:pPr indent="0" lvl="0" marL="457200" rtl="1" algn="r">
              <a:lnSpc>
                <a:spcPct val="115000"/>
              </a:lnSpc>
              <a:spcBef>
                <a:spcPts val="1200"/>
              </a:spcBef>
              <a:spcAft>
                <a:spcPts val="0"/>
              </a:spcAft>
              <a:buNone/>
            </a:pPr>
            <a:r>
              <a:t/>
            </a:r>
            <a:endParaRPr>
              <a:solidFill>
                <a:schemeClr val="dk1"/>
              </a:solidFill>
              <a:latin typeface="Cairo"/>
              <a:ea typeface="Cairo"/>
              <a:cs typeface="Cairo"/>
              <a:sym typeface="Cairo"/>
            </a:endParaRPr>
          </a:p>
          <a:p>
            <a:pPr indent="-330200" lvl="0" marL="457200" rtl="1" algn="r">
              <a:lnSpc>
                <a:spcPct val="115000"/>
              </a:lnSpc>
              <a:spcBef>
                <a:spcPts val="1200"/>
              </a:spcBef>
              <a:spcAft>
                <a:spcPts val="0"/>
              </a:spcAft>
              <a:buClr>
                <a:schemeClr val="dk1"/>
              </a:buClr>
              <a:buSzPts val="1600"/>
              <a:buFont typeface="Cairo"/>
              <a:buChar char="●"/>
            </a:pPr>
            <a:r>
              <a:rPr lang="ar-EG">
                <a:solidFill>
                  <a:schemeClr val="dk1"/>
                </a:solidFill>
                <a:latin typeface="Cairo"/>
                <a:ea typeface="Cairo"/>
                <a:cs typeface="Cairo"/>
                <a:sym typeface="Cairo"/>
              </a:rPr>
              <a:t>اعتمدت الدراسة على تصميم بحثي </a:t>
            </a:r>
            <a:r>
              <a:rPr b="1" lang="ar-EG">
                <a:solidFill>
                  <a:schemeClr val="dk1"/>
                </a:solidFill>
                <a:latin typeface="Cairo"/>
                <a:ea typeface="Cairo"/>
                <a:cs typeface="Cairo"/>
                <a:sym typeface="Cairo"/>
              </a:rPr>
              <a:t>وصفي-تحليلي</a:t>
            </a:r>
            <a:r>
              <a:rPr lang="ar-EG">
                <a:solidFill>
                  <a:schemeClr val="dk1"/>
                </a:solidFill>
                <a:latin typeface="Cairo"/>
                <a:ea typeface="Cairo"/>
                <a:cs typeface="Cairo"/>
                <a:sym typeface="Cairo"/>
              </a:rPr>
              <a:t> ذو طبيعة مقطعية (Cross-sectional)، حيث تم </a:t>
            </a:r>
            <a:r>
              <a:rPr b="1" lang="ar-EG">
                <a:solidFill>
                  <a:schemeClr val="dk1"/>
                </a:solidFill>
                <a:latin typeface="Cairo"/>
                <a:ea typeface="Cairo"/>
                <a:cs typeface="Cairo"/>
                <a:sym typeface="Cairo"/>
              </a:rPr>
              <a:t>جمع البيانات</a:t>
            </a:r>
            <a:r>
              <a:rPr lang="ar-EG">
                <a:solidFill>
                  <a:schemeClr val="dk1"/>
                </a:solidFill>
                <a:latin typeface="Cairo"/>
                <a:ea typeface="Cairo"/>
                <a:cs typeface="Cairo"/>
                <a:sym typeface="Cairo"/>
              </a:rPr>
              <a:t> من ممارسين إعلاميين (</a:t>
            </a:r>
            <a:r>
              <a:rPr b="1" lang="ar-EG">
                <a:solidFill>
                  <a:schemeClr val="dk1"/>
                </a:solidFill>
                <a:latin typeface="Cairo"/>
                <a:ea typeface="Cairo"/>
                <a:cs typeface="Cairo"/>
                <a:sym typeface="Cairo"/>
              </a:rPr>
              <a:t>104 مشاركاً</a:t>
            </a:r>
            <a:r>
              <a:rPr lang="ar-EG">
                <a:solidFill>
                  <a:schemeClr val="dk1"/>
                </a:solidFill>
                <a:latin typeface="Cairo"/>
                <a:ea typeface="Cairo"/>
                <a:cs typeface="Cairo"/>
                <a:sym typeface="Cairo"/>
              </a:rPr>
              <a:t>) في نقطة زمنية واحدة. يهدف هذا التصميم إلى تحليل أنماط استخدام أدوات الذكاء الاصطناعي وتفسير محددات قبولها بين الفئات المهنية المختلفة.</a:t>
            </a:r>
            <a:endParaRPr sz="1600">
              <a:solidFill>
                <a:schemeClr val="dk1"/>
              </a:solidFill>
              <a:latin typeface="Cairo"/>
              <a:ea typeface="Cairo"/>
              <a:cs typeface="Cairo"/>
              <a:sym typeface="Cairo"/>
            </a:endParaRPr>
          </a:p>
          <a:p>
            <a:pPr indent="-317500" lvl="0" marL="457200" rtl="1" algn="r">
              <a:lnSpc>
                <a:spcPct val="115000"/>
              </a:lnSpc>
              <a:spcBef>
                <a:spcPts val="1200"/>
              </a:spcBef>
              <a:spcAft>
                <a:spcPts val="0"/>
              </a:spcAft>
              <a:buClr>
                <a:schemeClr val="dk1"/>
              </a:buClr>
              <a:buSzPts val="1400"/>
              <a:buChar char="●"/>
            </a:pPr>
            <a:r>
              <a:rPr b="1" lang="ar-EG">
                <a:solidFill>
                  <a:schemeClr val="dk1"/>
                </a:solidFill>
                <a:latin typeface="Cairo"/>
                <a:ea typeface="Cairo"/>
                <a:cs typeface="Cairo"/>
                <a:sym typeface="Cairo"/>
              </a:rPr>
              <a:t>نطاق مجتمع الدراسة</a:t>
            </a:r>
            <a:r>
              <a:rPr lang="ar-EG">
                <a:solidFill>
                  <a:schemeClr val="dk1"/>
                </a:solidFill>
                <a:latin typeface="Cairo"/>
                <a:ea typeface="Cairo"/>
                <a:cs typeface="Cairo"/>
                <a:sym typeface="Cairo"/>
              </a:rPr>
              <a:t>: شمل الكوادر المهنية في مؤسسات إعلامية كبرى (</a:t>
            </a:r>
            <a:r>
              <a:rPr b="1" lang="ar-EG">
                <a:solidFill>
                  <a:schemeClr val="dk1"/>
                </a:solidFill>
                <a:latin typeface="Cairo"/>
                <a:ea typeface="Cairo"/>
                <a:cs typeface="Cairo"/>
                <a:sym typeface="Cairo"/>
              </a:rPr>
              <a:t>الشركة المتحدة للخدمات الإعلامية، المركز الإعلامي لمجلس الوزراء، القنوات الفضائية، وشركات الإنتاج المستقلة</a:t>
            </a:r>
            <a:r>
              <a:rPr lang="ar-EG">
                <a:solidFill>
                  <a:schemeClr val="dk1"/>
                </a:solidFill>
                <a:latin typeface="Cairo"/>
                <a:ea typeface="Cairo"/>
                <a:cs typeface="Cairo"/>
                <a:sym typeface="Cairo"/>
              </a:rPr>
              <a:t>).</a:t>
            </a:r>
            <a:endParaRPr>
              <a:solidFill>
                <a:schemeClr val="dk1"/>
              </a:solidFill>
              <a:latin typeface="Cairo"/>
              <a:ea typeface="Cairo"/>
              <a:cs typeface="Cairo"/>
              <a:sym typeface="Cairo"/>
            </a:endParaRPr>
          </a:p>
          <a:p>
            <a:pPr indent="-317500" lvl="0" marL="457200" rtl="1" algn="r">
              <a:lnSpc>
                <a:spcPct val="115000"/>
              </a:lnSpc>
              <a:spcBef>
                <a:spcPts val="0"/>
              </a:spcBef>
              <a:spcAft>
                <a:spcPts val="0"/>
              </a:spcAft>
              <a:buClr>
                <a:schemeClr val="dk1"/>
              </a:buClr>
              <a:buSzPts val="1400"/>
              <a:buChar char="●"/>
            </a:pPr>
            <a:r>
              <a:rPr b="1" lang="ar-EG">
                <a:solidFill>
                  <a:schemeClr val="dk1"/>
                </a:solidFill>
                <a:latin typeface="Cairo"/>
                <a:ea typeface="Cairo"/>
                <a:cs typeface="Cairo"/>
                <a:sym typeface="Cairo"/>
              </a:rPr>
              <a:t>التخصصات المهنية</a:t>
            </a:r>
            <a:r>
              <a:rPr lang="ar-EG">
                <a:solidFill>
                  <a:schemeClr val="dk1"/>
                </a:solidFill>
                <a:latin typeface="Cairo"/>
                <a:ea typeface="Cairo"/>
                <a:cs typeface="Cairo"/>
                <a:sym typeface="Cairo"/>
              </a:rPr>
              <a:t>: تم تقسيم العينة إلى أربع فئات تخصصية هي: </a:t>
            </a:r>
            <a:r>
              <a:rPr b="1" lang="ar-EG">
                <a:solidFill>
                  <a:schemeClr val="dk1"/>
                </a:solidFill>
                <a:latin typeface="Cairo"/>
                <a:ea typeface="Cairo"/>
                <a:cs typeface="Cairo"/>
                <a:sym typeface="Cairo"/>
              </a:rPr>
              <a:t>(المخرجون، المونتيرون، مصممو الجرافيك، والمعدون)</a:t>
            </a:r>
            <a:r>
              <a:rPr lang="ar-EG">
                <a:solidFill>
                  <a:schemeClr val="dk1"/>
                </a:solidFill>
                <a:latin typeface="Cairo"/>
                <a:ea typeface="Cairo"/>
                <a:cs typeface="Cairo"/>
                <a:sym typeface="Cairo"/>
              </a:rPr>
              <a:t>، لقياس تباين تأثير التقنيات الذكية حسب نوع التخصص.</a:t>
            </a:r>
            <a:endParaRPr>
              <a:solidFill>
                <a:schemeClr val="dk1"/>
              </a:solidFill>
              <a:latin typeface="Cairo"/>
              <a:ea typeface="Cairo"/>
              <a:cs typeface="Cairo"/>
              <a:sym typeface="Cairo"/>
            </a:endParaRPr>
          </a:p>
          <a:p>
            <a:pPr indent="-317500" lvl="0" marL="457200" rtl="1" algn="r">
              <a:lnSpc>
                <a:spcPct val="115000"/>
              </a:lnSpc>
              <a:spcBef>
                <a:spcPts val="0"/>
              </a:spcBef>
              <a:spcAft>
                <a:spcPts val="0"/>
              </a:spcAft>
              <a:buClr>
                <a:schemeClr val="dk1"/>
              </a:buClr>
              <a:buSzPts val="1400"/>
              <a:buChar char="●"/>
            </a:pPr>
            <a:r>
              <a:rPr b="1" lang="ar-EG">
                <a:solidFill>
                  <a:schemeClr val="dk1"/>
                </a:solidFill>
                <a:latin typeface="Cairo"/>
                <a:ea typeface="Cairo"/>
                <a:cs typeface="Cairo"/>
                <a:sym typeface="Cairo"/>
              </a:rPr>
              <a:t>الخبرات الزمنية</a:t>
            </a:r>
            <a:r>
              <a:rPr lang="ar-EG">
                <a:solidFill>
                  <a:schemeClr val="dk1"/>
                </a:solidFill>
                <a:latin typeface="Cairo"/>
                <a:ea typeface="Cairo"/>
                <a:cs typeface="Cairo"/>
                <a:sym typeface="Cairo"/>
              </a:rPr>
              <a:t>: روعي التنوع في سنوات الخبرة عبر ثلاث فئات (</a:t>
            </a:r>
            <a:r>
              <a:rPr b="1" lang="ar-EG">
                <a:solidFill>
                  <a:schemeClr val="dk1"/>
                </a:solidFill>
                <a:latin typeface="Cairo"/>
                <a:ea typeface="Cairo"/>
                <a:cs typeface="Cairo"/>
                <a:sym typeface="Cairo"/>
              </a:rPr>
              <a:t>أقل من 5 سنوات، 5-10 سنوات، وأكثر من 10 سنوات</a:t>
            </a:r>
            <a:r>
              <a:rPr lang="ar-EG">
                <a:solidFill>
                  <a:schemeClr val="dk1"/>
                </a:solidFill>
                <a:latin typeface="Cairo"/>
                <a:ea typeface="Cairo"/>
                <a:cs typeface="Cairo"/>
                <a:sym typeface="Cairo"/>
              </a:rPr>
              <a:t>) لتمثيل كافة المستويات من الشباب إلى القيادات.</a:t>
            </a:r>
            <a:endParaRPr>
              <a:solidFill>
                <a:schemeClr val="dk1"/>
              </a:solidFill>
              <a:latin typeface="Cairo"/>
              <a:ea typeface="Cairo"/>
              <a:cs typeface="Cairo"/>
              <a:sym typeface="Cairo"/>
            </a:endParaRPr>
          </a:p>
          <a:p>
            <a:pPr indent="-317500" lvl="0" marL="457200" rtl="1" algn="r">
              <a:lnSpc>
                <a:spcPct val="115000"/>
              </a:lnSpc>
              <a:spcBef>
                <a:spcPts val="0"/>
              </a:spcBef>
              <a:spcAft>
                <a:spcPts val="0"/>
              </a:spcAft>
              <a:buClr>
                <a:schemeClr val="dk1"/>
              </a:buClr>
              <a:buSzPts val="1400"/>
              <a:buChar char="●"/>
            </a:pPr>
            <a:r>
              <a:rPr b="1" lang="ar-EG">
                <a:solidFill>
                  <a:schemeClr val="dk1"/>
                </a:solidFill>
                <a:latin typeface="Cairo"/>
                <a:ea typeface="Cairo"/>
                <a:cs typeface="Cairo"/>
                <a:sym typeface="Cairo"/>
              </a:rPr>
              <a:t>النطاق الجغرافي</a:t>
            </a:r>
            <a:r>
              <a:rPr lang="ar-EG">
                <a:solidFill>
                  <a:schemeClr val="dk1"/>
                </a:solidFill>
                <a:latin typeface="Cairo"/>
                <a:ea typeface="Cairo"/>
                <a:cs typeface="Cairo"/>
                <a:sym typeface="Cairo"/>
              </a:rPr>
              <a:t>: تركزت العينة بشكل أساسي في (</a:t>
            </a:r>
            <a:r>
              <a:rPr b="1" lang="ar-EG">
                <a:solidFill>
                  <a:schemeClr val="dk1"/>
                </a:solidFill>
                <a:latin typeface="Cairo"/>
                <a:ea typeface="Cairo"/>
                <a:cs typeface="Cairo"/>
                <a:sym typeface="Cairo"/>
              </a:rPr>
              <a:t>القاهرة الكبرى</a:t>
            </a:r>
            <a:r>
              <a:rPr lang="ar-EG">
                <a:solidFill>
                  <a:schemeClr val="dk1"/>
                </a:solidFill>
                <a:latin typeface="Cairo"/>
                <a:ea typeface="Cairo"/>
                <a:cs typeface="Cairo"/>
                <a:sym typeface="Cairo"/>
              </a:rPr>
              <a:t>) لوجود المقرات الرئيسية للمؤسسات، مع تمثيل للمكاتب الإقليمية لضمان شمولية الرصد.</a:t>
            </a:r>
            <a:endParaRPr>
              <a:solidFill>
                <a:schemeClr val="dk1"/>
              </a:solidFill>
              <a:latin typeface="Cairo"/>
              <a:ea typeface="Cairo"/>
              <a:cs typeface="Cairo"/>
              <a:sym typeface="Cair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3"/>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7" name="Google Shape;177;p23"/>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11</a:t>
            </a:r>
            <a:endParaRPr sz="1500">
              <a:solidFill>
                <a:srgbClr val="000000"/>
              </a:solidFill>
              <a:latin typeface="Calibri"/>
              <a:ea typeface="Calibri"/>
              <a:cs typeface="Calibri"/>
              <a:sym typeface="Calibri"/>
            </a:endParaRPr>
          </a:p>
        </p:txBody>
      </p:sp>
      <p:sp>
        <p:nvSpPr>
          <p:cNvPr id="178" name="Google Shape;178;p23"/>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1100"/>
              <a:buFont typeface="Arial"/>
              <a:buNone/>
            </a:pPr>
            <a:r>
              <a:rPr lang="ar-EG" sz="2000">
                <a:solidFill>
                  <a:schemeClr val="lt1"/>
                </a:solidFill>
                <a:latin typeface="Cairo ExtraBold"/>
                <a:ea typeface="Cairo ExtraBold"/>
                <a:cs typeface="Cairo ExtraBold"/>
                <a:sym typeface="Cairo ExtraBold"/>
              </a:rPr>
              <a:t>أداة جمع البيانات</a:t>
            </a:r>
            <a:endParaRPr sz="2000">
              <a:solidFill>
                <a:schemeClr val="lt1"/>
              </a:solidFill>
              <a:latin typeface="Cairo ExtraBold"/>
              <a:ea typeface="Cairo ExtraBold"/>
              <a:cs typeface="Cairo ExtraBold"/>
              <a:sym typeface="Cairo ExtraBold"/>
            </a:endParaRPr>
          </a:p>
        </p:txBody>
      </p:sp>
      <p:sp>
        <p:nvSpPr>
          <p:cNvPr id="179" name="Google Shape;179;p23"/>
          <p:cNvSpPr txBox="1"/>
          <p:nvPr/>
        </p:nvSpPr>
        <p:spPr>
          <a:xfrm>
            <a:off x="6800" y="417900"/>
            <a:ext cx="9137100" cy="43593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1200"/>
              </a:spcBef>
              <a:spcAft>
                <a:spcPts val="0"/>
              </a:spcAft>
              <a:buClr>
                <a:schemeClr val="dk1"/>
              </a:buClr>
              <a:buSzPts val="1100"/>
              <a:buFont typeface="Arial"/>
              <a:buNone/>
            </a:pPr>
            <a:r>
              <a:t/>
            </a:r>
            <a:endParaRPr sz="1500">
              <a:solidFill>
                <a:schemeClr val="dk1"/>
              </a:solidFill>
              <a:latin typeface="Cairo"/>
              <a:ea typeface="Cairo"/>
              <a:cs typeface="Cairo"/>
              <a:sym typeface="Cairo"/>
            </a:endParaRPr>
          </a:p>
          <a:p>
            <a:pPr indent="0" lvl="0" marL="0" rtl="1" algn="r">
              <a:lnSpc>
                <a:spcPct val="115000"/>
              </a:lnSpc>
              <a:spcBef>
                <a:spcPts val="1200"/>
              </a:spcBef>
              <a:spcAft>
                <a:spcPts val="0"/>
              </a:spcAft>
              <a:buClr>
                <a:schemeClr val="dk1"/>
              </a:buClr>
              <a:buSzPts val="1100"/>
              <a:buFont typeface="Arial"/>
              <a:buNone/>
            </a:pPr>
            <a:r>
              <a:rPr lang="ar-EG" sz="1500">
                <a:solidFill>
                  <a:schemeClr val="dk1"/>
                </a:solidFill>
                <a:latin typeface="Cairo"/>
                <a:ea typeface="Cairo"/>
                <a:cs typeface="Cairo"/>
                <a:sym typeface="Cairo"/>
              </a:rPr>
              <a:t>تم جمع البيانات باستخدام استبيان إلكتروني صُمم عبر منصة (</a:t>
            </a:r>
            <a:r>
              <a:rPr b="1" lang="ar-EG" sz="1500">
                <a:solidFill>
                  <a:schemeClr val="dk1"/>
                </a:solidFill>
                <a:latin typeface="Cairo"/>
                <a:ea typeface="Cairo"/>
                <a:cs typeface="Cairo"/>
                <a:sym typeface="Cairo"/>
              </a:rPr>
              <a:t>Google Forms</a:t>
            </a:r>
            <a:r>
              <a:rPr lang="ar-EG" sz="1500">
                <a:solidFill>
                  <a:schemeClr val="dk1"/>
                </a:solidFill>
                <a:latin typeface="Cairo"/>
                <a:ea typeface="Cairo"/>
                <a:cs typeface="Cairo"/>
                <a:sym typeface="Cairo"/>
              </a:rPr>
              <a:t>)، وقد تم بناء الأداة استناداً إلى الأدبيات السابقة والدراسات المتعلقة بدمج التكنولوجيا في المؤسسات الإعلامية. وتضمن الاستبيان عدة محاور رئيسية تهدف إلى قياس تجربة الممارسين الإعلاميين مع أدوات الذكاء الاصطناعي، وشملت هذه المحاور:</a:t>
            </a:r>
            <a:endParaRPr sz="1500">
              <a:solidFill>
                <a:schemeClr val="dk1"/>
              </a:solidFill>
              <a:latin typeface="Cairo"/>
              <a:ea typeface="Cairo"/>
              <a:cs typeface="Cairo"/>
              <a:sym typeface="Cairo"/>
            </a:endParaRPr>
          </a:p>
          <a:p>
            <a:pPr indent="-323850" lvl="0" marL="457200" rtl="1" algn="r">
              <a:lnSpc>
                <a:spcPct val="115000"/>
              </a:lnSpc>
              <a:spcBef>
                <a:spcPts val="1200"/>
              </a:spcBef>
              <a:spcAft>
                <a:spcPts val="0"/>
              </a:spcAft>
              <a:buClr>
                <a:schemeClr val="dk1"/>
              </a:buClr>
              <a:buSzPts val="1500"/>
              <a:buFont typeface="Cairo"/>
              <a:buAutoNum type="arabicPeriod"/>
            </a:pPr>
            <a:r>
              <a:rPr b="1" lang="ar-EG" sz="1500">
                <a:solidFill>
                  <a:schemeClr val="dk1"/>
                </a:solidFill>
                <a:latin typeface="Cairo"/>
                <a:ea typeface="Cairo"/>
                <a:cs typeface="Cairo"/>
                <a:sym typeface="Cairo"/>
              </a:rPr>
              <a:t>البيانات التعريفية والديموغرافية</a:t>
            </a:r>
            <a:r>
              <a:rPr lang="ar-EG" sz="1500">
                <a:solidFill>
                  <a:schemeClr val="dk1"/>
                </a:solidFill>
                <a:latin typeface="Cairo"/>
                <a:ea typeface="Cairo"/>
                <a:cs typeface="Cairo"/>
                <a:sym typeface="Cairo"/>
              </a:rPr>
              <a:t>: (التخصص الوظيفي، جهة العمل، سنوات الخبرة).</a:t>
            </a:r>
            <a:endParaRPr sz="1500">
              <a:solidFill>
                <a:schemeClr val="dk1"/>
              </a:solidFill>
              <a:latin typeface="Cairo"/>
              <a:ea typeface="Cairo"/>
              <a:cs typeface="Cairo"/>
              <a:sym typeface="Cairo"/>
            </a:endParaRPr>
          </a:p>
          <a:p>
            <a:pPr indent="-323850" lvl="0" marL="457200" rtl="1" algn="r">
              <a:lnSpc>
                <a:spcPct val="115000"/>
              </a:lnSpc>
              <a:spcBef>
                <a:spcPts val="0"/>
              </a:spcBef>
              <a:spcAft>
                <a:spcPts val="0"/>
              </a:spcAft>
              <a:buClr>
                <a:schemeClr val="dk1"/>
              </a:buClr>
              <a:buSzPts val="1500"/>
              <a:buFont typeface="Cairo"/>
              <a:buAutoNum type="arabicPeriod"/>
            </a:pPr>
            <a:r>
              <a:rPr b="1" lang="ar-EG" sz="1500">
                <a:solidFill>
                  <a:schemeClr val="dk1"/>
                </a:solidFill>
                <a:latin typeface="Cairo"/>
                <a:ea typeface="Cairo"/>
                <a:cs typeface="Cairo"/>
                <a:sym typeface="Cairo"/>
              </a:rPr>
              <a:t>أنماط الاستخدام المهني</a:t>
            </a:r>
            <a:r>
              <a:rPr lang="ar-EG" sz="1500">
                <a:solidFill>
                  <a:schemeClr val="dk1"/>
                </a:solidFill>
                <a:latin typeface="Cairo"/>
                <a:ea typeface="Cairo"/>
                <a:cs typeface="Cairo"/>
                <a:sym typeface="Cairo"/>
              </a:rPr>
              <a:t>: (نسبة الاعتماد </a:t>
            </a:r>
            <a:r>
              <a:rPr lang="ar-EG" sz="1500">
                <a:solidFill>
                  <a:schemeClr val="dk1"/>
                </a:solidFill>
                <a:latin typeface="Cairo"/>
                <a:ea typeface="Cairo"/>
                <a:cs typeface="Cairo"/>
                <a:sym typeface="Cairo"/>
              </a:rPr>
              <a:t>اليومي</a:t>
            </a:r>
            <a:r>
              <a:rPr lang="ar-EG" sz="1500">
                <a:solidFill>
                  <a:schemeClr val="dk1"/>
                </a:solidFill>
                <a:latin typeface="Cairo"/>
                <a:ea typeface="Cairo"/>
                <a:cs typeface="Cairo"/>
                <a:sym typeface="Cairo"/>
              </a:rPr>
              <a:t> على التقنية، وأبرز المنصات والبرامج المستخدمة).</a:t>
            </a:r>
            <a:endParaRPr sz="1500">
              <a:solidFill>
                <a:schemeClr val="dk1"/>
              </a:solidFill>
              <a:latin typeface="Cairo"/>
              <a:ea typeface="Cairo"/>
              <a:cs typeface="Cairo"/>
              <a:sym typeface="Cairo"/>
            </a:endParaRPr>
          </a:p>
          <a:p>
            <a:pPr indent="-323850" lvl="0" marL="457200" rtl="1" algn="r">
              <a:lnSpc>
                <a:spcPct val="115000"/>
              </a:lnSpc>
              <a:spcBef>
                <a:spcPts val="0"/>
              </a:spcBef>
              <a:spcAft>
                <a:spcPts val="0"/>
              </a:spcAft>
              <a:buClr>
                <a:schemeClr val="dk1"/>
              </a:buClr>
              <a:buSzPts val="1500"/>
              <a:buFont typeface="Cairo"/>
              <a:buAutoNum type="arabicPeriod"/>
            </a:pPr>
            <a:r>
              <a:rPr b="1" lang="ar-EG" sz="1500">
                <a:solidFill>
                  <a:schemeClr val="dk1"/>
                </a:solidFill>
                <a:latin typeface="Cairo"/>
                <a:ea typeface="Cairo"/>
                <a:cs typeface="Cairo"/>
                <a:sym typeface="Cairo"/>
              </a:rPr>
              <a:t>محاور قياس الأداء (KPIs)</a:t>
            </a:r>
            <a:r>
              <a:rPr lang="ar-EG" sz="1500">
                <a:solidFill>
                  <a:schemeClr val="dk1"/>
                </a:solidFill>
                <a:latin typeface="Cairo"/>
                <a:ea typeface="Cairo"/>
                <a:cs typeface="Cairo"/>
                <a:sym typeface="Cairo"/>
              </a:rPr>
              <a:t>: وتضمنت 19 عبارة موزعة على </a:t>
            </a:r>
            <a:r>
              <a:rPr b="1" lang="ar-EG" sz="1500">
                <a:solidFill>
                  <a:schemeClr val="dk1"/>
                </a:solidFill>
                <a:latin typeface="Cairo"/>
                <a:ea typeface="Cairo"/>
                <a:cs typeface="Cairo"/>
                <a:sym typeface="Cairo"/>
              </a:rPr>
              <a:t>خمسة</a:t>
            </a:r>
            <a:r>
              <a:rPr lang="ar-EG" sz="1500">
                <a:solidFill>
                  <a:schemeClr val="dk1"/>
                </a:solidFill>
                <a:latin typeface="Cairo"/>
                <a:ea typeface="Cairo"/>
                <a:cs typeface="Cairo"/>
                <a:sym typeface="Cairo"/>
              </a:rPr>
              <a:t> أبعاد أساسية هي: (</a:t>
            </a:r>
            <a:r>
              <a:rPr b="1" lang="ar-EG" sz="1500">
                <a:solidFill>
                  <a:schemeClr val="dk1"/>
                </a:solidFill>
                <a:latin typeface="Cairo"/>
                <a:ea typeface="Cairo"/>
                <a:cs typeface="Cairo"/>
                <a:sym typeface="Cairo"/>
              </a:rPr>
              <a:t>الكفاءة والإنتاجية، الجودة والإتقان، الابتكار والإبداع، التحكم والتمكين، والموثوقية والأخلاقيات</a:t>
            </a:r>
            <a:r>
              <a:rPr lang="ar-EG" sz="1500">
                <a:solidFill>
                  <a:schemeClr val="dk1"/>
                </a:solidFill>
                <a:latin typeface="Cairo"/>
                <a:ea typeface="Cairo"/>
                <a:cs typeface="Cairo"/>
                <a:sym typeface="Cairo"/>
              </a:rPr>
              <a:t>).</a:t>
            </a:r>
            <a:endParaRPr sz="1500">
              <a:solidFill>
                <a:schemeClr val="dk1"/>
              </a:solidFill>
              <a:latin typeface="Cairo"/>
              <a:ea typeface="Cairo"/>
              <a:cs typeface="Cairo"/>
              <a:sym typeface="Cairo"/>
            </a:endParaRPr>
          </a:p>
          <a:p>
            <a:pPr indent="0" lvl="0" marL="0" rtl="1" algn="r">
              <a:lnSpc>
                <a:spcPct val="115000"/>
              </a:lnSpc>
              <a:spcBef>
                <a:spcPts val="1200"/>
              </a:spcBef>
              <a:spcAft>
                <a:spcPts val="0"/>
              </a:spcAft>
              <a:buClr>
                <a:schemeClr val="dk1"/>
              </a:buClr>
              <a:buSzPts val="1100"/>
              <a:buFont typeface="Arial"/>
              <a:buNone/>
            </a:pPr>
            <a:r>
              <a:rPr lang="ar-EG" sz="1500">
                <a:solidFill>
                  <a:schemeClr val="dk1"/>
                </a:solidFill>
                <a:latin typeface="Cairo"/>
                <a:ea typeface="Cairo"/>
                <a:cs typeface="Cairo"/>
                <a:sym typeface="Cairo"/>
              </a:rPr>
              <a:t>وقد تم استخدام مقياس ليكرت الخماسي (5-point Likert Scale) لقياس استجابات المشاركين (بدءاً من "</a:t>
            </a:r>
            <a:r>
              <a:rPr b="1" lang="ar-EG" sz="1500">
                <a:solidFill>
                  <a:schemeClr val="dk1"/>
                </a:solidFill>
                <a:latin typeface="Cairo"/>
                <a:ea typeface="Cairo"/>
                <a:cs typeface="Cairo"/>
                <a:sym typeface="Cairo"/>
              </a:rPr>
              <a:t>موافق بشدة</a:t>
            </a:r>
            <a:r>
              <a:rPr lang="ar-EG" sz="1500">
                <a:solidFill>
                  <a:schemeClr val="dk1"/>
                </a:solidFill>
                <a:latin typeface="Cairo"/>
                <a:ea typeface="Cairo"/>
                <a:cs typeface="Cairo"/>
                <a:sym typeface="Cairo"/>
              </a:rPr>
              <a:t>" وصولاً إلى "</a:t>
            </a:r>
            <a:r>
              <a:rPr b="1" lang="ar-EG" sz="1500">
                <a:solidFill>
                  <a:schemeClr val="dk1"/>
                </a:solidFill>
                <a:latin typeface="Cairo"/>
                <a:ea typeface="Cairo"/>
                <a:cs typeface="Cairo"/>
                <a:sym typeface="Cairo"/>
              </a:rPr>
              <a:t>غير موافق بشدة</a:t>
            </a:r>
            <a:r>
              <a:rPr lang="ar-EG" sz="1500">
                <a:solidFill>
                  <a:schemeClr val="dk1"/>
                </a:solidFill>
                <a:latin typeface="Cairo"/>
                <a:ea typeface="Cairo"/>
                <a:cs typeface="Cairo"/>
                <a:sym typeface="Cairo"/>
              </a:rPr>
              <a:t>")، مما أتاح تحويل الآراء النوعية إلى بيانات كمية قابلة للتحليل الإحصائي الدقيق، و استخراج المتوسطات الحسابية والأوزان النسبية لكل مؤشر.</a:t>
            </a:r>
            <a:endParaRPr sz="2100">
              <a:solidFill>
                <a:srgbClr val="595959"/>
              </a:solidFill>
              <a:latin typeface="Cairo"/>
              <a:ea typeface="Cairo"/>
              <a:cs typeface="Cairo"/>
              <a:sym typeface="Cairo"/>
            </a:endParaRPr>
          </a:p>
          <a:p>
            <a:pPr indent="0" lvl="0" marL="0" rtl="1" algn="r">
              <a:lnSpc>
                <a:spcPct val="115000"/>
              </a:lnSpc>
              <a:spcBef>
                <a:spcPts val="1200"/>
              </a:spcBef>
              <a:spcAft>
                <a:spcPts val="0"/>
              </a:spcAft>
              <a:buNone/>
            </a:pPr>
            <a:r>
              <a:t/>
            </a:r>
            <a:endParaRPr>
              <a:solidFill>
                <a:schemeClr val="dk1"/>
              </a:solidFill>
              <a:latin typeface="Cairo"/>
              <a:ea typeface="Cairo"/>
              <a:cs typeface="Cairo"/>
              <a:sym typeface="Cair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4"/>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 name="Google Shape;185;p24"/>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12</a:t>
            </a:r>
            <a:endParaRPr sz="1500">
              <a:solidFill>
                <a:srgbClr val="000000"/>
              </a:solidFill>
              <a:latin typeface="Calibri"/>
              <a:ea typeface="Calibri"/>
              <a:cs typeface="Calibri"/>
              <a:sym typeface="Calibri"/>
            </a:endParaRPr>
          </a:p>
        </p:txBody>
      </p:sp>
      <p:sp>
        <p:nvSpPr>
          <p:cNvPr id="186" name="Google Shape;186;p24"/>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1100"/>
              <a:buFont typeface="Arial"/>
              <a:buNone/>
            </a:pPr>
            <a:r>
              <a:rPr lang="ar-EG" sz="1900">
                <a:solidFill>
                  <a:schemeClr val="lt1"/>
                </a:solidFill>
                <a:latin typeface="Cairo ExtraBold"/>
                <a:ea typeface="Cairo ExtraBold"/>
                <a:cs typeface="Cairo ExtraBold"/>
                <a:sym typeface="Cairo ExtraBold"/>
              </a:rPr>
              <a:t>أساليب التحليل الإحصائي:</a:t>
            </a:r>
            <a:endParaRPr sz="1900">
              <a:solidFill>
                <a:schemeClr val="lt1"/>
              </a:solidFill>
              <a:latin typeface="Cairo ExtraBold"/>
              <a:ea typeface="Cairo ExtraBold"/>
              <a:cs typeface="Cairo ExtraBold"/>
              <a:sym typeface="Cairo ExtraBold"/>
            </a:endParaRPr>
          </a:p>
        </p:txBody>
      </p:sp>
      <p:sp>
        <p:nvSpPr>
          <p:cNvPr id="187" name="Google Shape;187;p24"/>
          <p:cNvSpPr txBox="1"/>
          <p:nvPr/>
        </p:nvSpPr>
        <p:spPr>
          <a:xfrm>
            <a:off x="6800" y="417900"/>
            <a:ext cx="91371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0"/>
              </a:spcAft>
              <a:buClr>
                <a:schemeClr val="dk1"/>
              </a:buClr>
              <a:buSzPts val="1100"/>
              <a:buFont typeface="Arial"/>
              <a:buNone/>
            </a:pPr>
            <a:r>
              <a:t/>
            </a:r>
            <a:endParaRPr sz="1200">
              <a:solidFill>
                <a:schemeClr val="dk1"/>
              </a:solidFill>
              <a:latin typeface="Cairo"/>
              <a:ea typeface="Cairo"/>
              <a:cs typeface="Cairo"/>
              <a:sym typeface="Cairo"/>
            </a:endParaRPr>
          </a:p>
          <a:p>
            <a:pPr indent="-228600" lvl="0" marL="457200" rtl="1" algn="r">
              <a:spcBef>
                <a:spcPts val="1200"/>
              </a:spcBef>
              <a:spcAft>
                <a:spcPts val="0"/>
              </a:spcAft>
              <a:buClr>
                <a:schemeClr val="dk1"/>
              </a:buClr>
              <a:buSzPts val="1100"/>
              <a:buFont typeface="Arial"/>
              <a:buNone/>
            </a:pPr>
            <a:r>
              <a:t/>
            </a:r>
            <a:endParaRPr sz="1200">
              <a:solidFill>
                <a:schemeClr val="dk1"/>
              </a:solidFill>
              <a:latin typeface="Cairo"/>
              <a:ea typeface="Cairo"/>
              <a:cs typeface="Cairo"/>
              <a:sym typeface="Cairo"/>
            </a:endParaRPr>
          </a:p>
          <a:p>
            <a:pPr indent="-228600" lvl="0" marL="457200" rtl="1" algn="r">
              <a:spcBef>
                <a:spcPts val="1200"/>
              </a:spcBef>
              <a:spcAft>
                <a:spcPts val="0"/>
              </a:spcAft>
              <a:buClr>
                <a:schemeClr val="dk1"/>
              </a:buClr>
              <a:buSzPts val="1100"/>
              <a:buFont typeface="Arial"/>
              <a:buNone/>
            </a:pPr>
            <a:r>
              <a:rPr lang="ar-EG" sz="1200">
                <a:solidFill>
                  <a:schemeClr val="dk1"/>
                </a:solidFill>
                <a:latin typeface="Cairo"/>
                <a:ea typeface="Cairo"/>
                <a:cs typeface="Cairo"/>
                <a:sym typeface="Cairo"/>
              </a:rPr>
              <a:t>1- </a:t>
            </a:r>
            <a:r>
              <a:rPr b="1" lang="ar-EG" sz="1200">
                <a:solidFill>
                  <a:schemeClr val="dk1"/>
                </a:solidFill>
                <a:latin typeface="Cairo"/>
                <a:ea typeface="Cairo"/>
                <a:cs typeface="Cairo"/>
                <a:sym typeface="Cairo"/>
              </a:rPr>
              <a:t>التوزيعات التكرارية والنسب المئوية (Frequencies &amp; Percentages)</a:t>
            </a:r>
            <a:r>
              <a:rPr lang="ar-EG" sz="1200">
                <a:solidFill>
                  <a:schemeClr val="dk1"/>
                </a:solidFill>
                <a:latin typeface="Cairo"/>
                <a:ea typeface="Cairo"/>
                <a:cs typeface="Cairo"/>
                <a:sym typeface="Cairo"/>
              </a:rPr>
              <a:t>: استخدم لوصف الخصائص الديموغرافية والوظيفية لعينة الدراسة (مثل تحديد عدد المشاركين ونسبهم في تخصصات المونتاج والإخراج، وتوزيع سنوات الخبرة، ومعدلات استخدام المنصات الذكية).</a:t>
            </a:r>
            <a:endParaRPr sz="1200">
              <a:solidFill>
                <a:schemeClr val="dk1"/>
              </a:solidFill>
              <a:latin typeface="Cairo"/>
              <a:ea typeface="Cairo"/>
              <a:cs typeface="Cairo"/>
              <a:sym typeface="Cairo"/>
            </a:endParaRPr>
          </a:p>
          <a:p>
            <a:pPr indent="-228600" lvl="0" marL="457200" rtl="1" algn="r">
              <a:spcBef>
                <a:spcPts val="1200"/>
              </a:spcBef>
              <a:spcAft>
                <a:spcPts val="0"/>
              </a:spcAft>
              <a:buClr>
                <a:schemeClr val="dk1"/>
              </a:buClr>
              <a:buSzPts val="1100"/>
              <a:buFont typeface="Arial"/>
              <a:buNone/>
            </a:pPr>
            <a:r>
              <a:rPr lang="ar-EG" sz="1200">
                <a:solidFill>
                  <a:schemeClr val="dk1"/>
                </a:solidFill>
                <a:latin typeface="Cairo"/>
                <a:ea typeface="Cairo"/>
                <a:cs typeface="Cairo"/>
                <a:sym typeface="Cairo"/>
              </a:rPr>
              <a:t>2- </a:t>
            </a:r>
            <a:r>
              <a:rPr b="1" lang="ar-EG" sz="1200">
                <a:solidFill>
                  <a:schemeClr val="dk1"/>
                </a:solidFill>
                <a:latin typeface="Cairo"/>
                <a:ea typeface="Cairo"/>
                <a:cs typeface="Cairo"/>
                <a:sym typeface="Cairo"/>
              </a:rPr>
              <a:t>الإحصاء الوصفي - المتوسط الحسابي (Mean)</a:t>
            </a:r>
            <a:r>
              <a:rPr lang="ar-EG" sz="1200">
                <a:solidFill>
                  <a:schemeClr val="dk1"/>
                </a:solidFill>
                <a:latin typeface="Cairo"/>
                <a:ea typeface="Cairo"/>
                <a:cs typeface="Cairo"/>
                <a:sym typeface="Cairo"/>
              </a:rPr>
              <a:t>: طُبق لقياس مركزية الإجابات على مقياس "ليكرت" الخماسي لجميع عبارات الدراسة، وتحديد الدرجة العامة لكل محور من محاور الأداء الخمسة (خماسية الأداء).</a:t>
            </a:r>
            <a:endParaRPr sz="1200">
              <a:solidFill>
                <a:schemeClr val="dk1"/>
              </a:solidFill>
              <a:latin typeface="Cairo"/>
              <a:ea typeface="Cairo"/>
              <a:cs typeface="Cairo"/>
              <a:sym typeface="Cairo"/>
            </a:endParaRPr>
          </a:p>
          <a:p>
            <a:pPr indent="-228600" lvl="0" marL="457200" rtl="1" algn="r">
              <a:spcBef>
                <a:spcPts val="1200"/>
              </a:spcBef>
              <a:spcAft>
                <a:spcPts val="0"/>
              </a:spcAft>
              <a:buClr>
                <a:schemeClr val="dk1"/>
              </a:buClr>
              <a:buSzPts val="1100"/>
              <a:buFont typeface="Arial"/>
              <a:buNone/>
            </a:pPr>
            <a:r>
              <a:rPr lang="ar-EG" sz="1200">
                <a:solidFill>
                  <a:schemeClr val="dk1"/>
                </a:solidFill>
                <a:latin typeface="Cairo"/>
                <a:ea typeface="Cairo"/>
                <a:cs typeface="Cairo"/>
                <a:sym typeface="Cairo"/>
              </a:rPr>
              <a:t>3- </a:t>
            </a:r>
            <a:r>
              <a:rPr b="1" lang="ar-EG" sz="1200">
                <a:solidFill>
                  <a:schemeClr val="dk1"/>
                </a:solidFill>
                <a:latin typeface="Cairo"/>
                <a:ea typeface="Cairo"/>
                <a:cs typeface="Cairo"/>
                <a:sym typeface="Cairo"/>
              </a:rPr>
              <a:t>الوزن النسبي المئوي (Relative Weight %)</a:t>
            </a:r>
            <a:r>
              <a:rPr lang="ar-EG" sz="1200">
                <a:solidFill>
                  <a:schemeClr val="dk1"/>
                </a:solidFill>
                <a:latin typeface="Cairo"/>
                <a:ea typeface="Cairo"/>
                <a:cs typeface="Cairo"/>
                <a:sym typeface="Cairo"/>
              </a:rPr>
              <a:t>:استخدم لتحويل المتوسطات الحسابية إلى نسب مئوية لتسهيل ترتيب أولويات المؤشرات ومحاور الأداء (مثل تحديد أن "تسريع المونتاج" حقق أعلى وزن نسبي بنسبة 94.4%).</a:t>
            </a:r>
            <a:endParaRPr sz="1200">
              <a:solidFill>
                <a:schemeClr val="dk1"/>
              </a:solidFill>
              <a:latin typeface="Cairo"/>
              <a:ea typeface="Cairo"/>
              <a:cs typeface="Cairo"/>
              <a:sym typeface="Cairo"/>
            </a:endParaRPr>
          </a:p>
          <a:p>
            <a:pPr indent="-228600" lvl="0" marL="457200" rtl="1" algn="r">
              <a:spcBef>
                <a:spcPts val="1200"/>
              </a:spcBef>
              <a:spcAft>
                <a:spcPts val="0"/>
              </a:spcAft>
              <a:buClr>
                <a:schemeClr val="dk1"/>
              </a:buClr>
              <a:buSzPts val="1100"/>
              <a:buFont typeface="Arial"/>
              <a:buNone/>
            </a:pPr>
            <a:r>
              <a:rPr lang="ar-EG" sz="1200">
                <a:solidFill>
                  <a:schemeClr val="dk1"/>
                </a:solidFill>
                <a:latin typeface="Cairo"/>
                <a:ea typeface="Cairo"/>
                <a:cs typeface="Cairo"/>
                <a:sym typeface="Cairo"/>
              </a:rPr>
              <a:t>4- </a:t>
            </a:r>
            <a:r>
              <a:rPr b="1" lang="ar-EG" sz="1200">
                <a:solidFill>
                  <a:schemeClr val="dk1"/>
                </a:solidFill>
                <a:latin typeface="Cairo"/>
                <a:ea typeface="Cairo"/>
                <a:cs typeface="Cairo"/>
                <a:sym typeface="Cairo"/>
              </a:rPr>
              <a:t>معامل ارتباط بيرسون (Pearson Correlation)</a:t>
            </a:r>
            <a:r>
              <a:rPr lang="ar-EG" sz="1200">
                <a:solidFill>
                  <a:schemeClr val="dk1"/>
                </a:solidFill>
                <a:latin typeface="Cairo"/>
                <a:ea typeface="Cairo"/>
                <a:cs typeface="Cairo"/>
                <a:sym typeface="Cairo"/>
              </a:rPr>
              <a:t>:استُخدم لقياس قوة واتجاه العلاقة بين المتغيرات الكمية، وتحديداً لقياس العلاقة بين "سنوات الخبرة المهنية" وبين "معدل الاعتماد اليومي" على تقنيات الذكاء الاصطناعي.</a:t>
            </a:r>
            <a:endParaRPr sz="1200">
              <a:solidFill>
                <a:schemeClr val="dk1"/>
              </a:solidFill>
              <a:latin typeface="Cairo"/>
              <a:ea typeface="Cairo"/>
              <a:cs typeface="Cairo"/>
              <a:sym typeface="Cairo"/>
            </a:endParaRPr>
          </a:p>
          <a:p>
            <a:pPr indent="-228600" lvl="0" marL="457200" rtl="1" algn="r">
              <a:spcBef>
                <a:spcPts val="1200"/>
              </a:spcBef>
              <a:spcAft>
                <a:spcPts val="0"/>
              </a:spcAft>
              <a:buClr>
                <a:schemeClr val="dk1"/>
              </a:buClr>
              <a:buSzPts val="1100"/>
              <a:buFont typeface="Arial"/>
              <a:buNone/>
            </a:pPr>
            <a:r>
              <a:rPr lang="ar-EG" sz="1200">
                <a:solidFill>
                  <a:schemeClr val="dk1"/>
                </a:solidFill>
                <a:latin typeface="Cairo"/>
                <a:ea typeface="Cairo"/>
                <a:cs typeface="Cairo"/>
                <a:sym typeface="Cairo"/>
              </a:rPr>
              <a:t>5- </a:t>
            </a:r>
            <a:r>
              <a:rPr b="1" lang="ar-EG" sz="1200">
                <a:solidFill>
                  <a:schemeClr val="dk1"/>
                </a:solidFill>
                <a:latin typeface="Cairo"/>
                <a:ea typeface="Cairo"/>
                <a:cs typeface="Cairo"/>
                <a:sym typeface="Cairo"/>
              </a:rPr>
              <a:t>اختبار التباين أحادي الاتجاه (One-Way ANOVA)</a:t>
            </a:r>
            <a:r>
              <a:rPr lang="ar-EG" sz="1200">
                <a:solidFill>
                  <a:schemeClr val="dk1"/>
                </a:solidFill>
                <a:latin typeface="Cairo"/>
                <a:ea typeface="Cairo"/>
                <a:cs typeface="Cairo"/>
                <a:sym typeface="Cairo"/>
              </a:rPr>
              <a:t>:استُخدم للكشف عن الفروق ذات الدلالة الإحصائية بين التخصصات المهنية المختلفة (مخرج، مونتير، مصمم، إلخ) في تقييمهم لمحاور الأداء (مثل اكتشاف تفوق المونتير في معيار الكفاءة وتفوق المصمم في الابتكار).</a:t>
            </a:r>
            <a:endParaRPr sz="1200">
              <a:solidFill>
                <a:schemeClr val="dk1"/>
              </a:solidFill>
              <a:latin typeface="Cairo"/>
              <a:ea typeface="Cairo"/>
              <a:cs typeface="Cairo"/>
              <a:sym typeface="Cairo"/>
            </a:endParaRPr>
          </a:p>
          <a:p>
            <a:pPr indent="-228600" lvl="0" marL="457200" rtl="1" algn="r">
              <a:spcBef>
                <a:spcPts val="1200"/>
              </a:spcBef>
              <a:spcAft>
                <a:spcPts val="1200"/>
              </a:spcAft>
              <a:buClr>
                <a:schemeClr val="dk1"/>
              </a:buClr>
              <a:buSzPts val="1100"/>
              <a:buFont typeface="Arial"/>
              <a:buNone/>
            </a:pPr>
            <a:r>
              <a:rPr lang="ar-EG" sz="1200">
                <a:solidFill>
                  <a:schemeClr val="dk1"/>
                </a:solidFill>
                <a:latin typeface="Cairo"/>
                <a:ea typeface="Cairo"/>
                <a:cs typeface="Cairo"/>
                <a:sym typeface="Cairo"/>
              </a:rPr>
              <a:t>6- </a:t>
            </a:r>
            <a:r>
              <a:rPr b="1" lang="ar-EG" sz="1200">
                <a:solidFill>
                  <a:schemeClr val="dk1"/>
                </a:solidFill>
                <a:latin typeface="Cairo"/>
                <a:ea typeface="Cairo"/>
                <a:cs typeface="Cairo"/>
                <a:sym typeface="Cairo"/>
              </a:rPr>
              <a:t>معامل "ألفا كرونباخ" (Cronbach's Alpha)</a:t>
            </a:r>
            <a:r>
              <a:rPr lang="ar-EG" sz="1200">
                <a:solidFill>
                  <a:schemeClr val="dk1"/>
                </a:solidFill>
                <a:latin typeface="Cairo"/>
                <a:ea typeface="Cairo"/>
                <a:cs typeface="Cairo"/>
                <a:sym typeface="Cairo"/>
              </a:rPr>
              <a:t> - </a:t>
            </a:r>
            <a:r>
              <a:rPr i="1" lang="ar-EG" sz="1200">
                <a:solidFill>
                  <a:schemeClr val="dk1"/>
                </a:solidFill>
                <a:latin typeface="Cairo"/>
                <a:ea typeface="Cairo"/>
                <a:cs typeface="Cairo"/>
                <a:sym typeface="Cairo"/>
              </a:rPr>
              <a:t>ضمني</a:t>
            </a:r>
            <a:r>
              <a:rPr lang="ar-EG" sz="1200">
                <a:solidFill>
                  <a:schemeClr val="dk1"/>
                </a:solidFill>
                <a:latin typeface="Cairo"/>
                <a:ea typeface="Cairo"/>
                <a:cs typeface="Cairo"/>
                <a:sym typeface="Cairo"/>
              </a:rPr>
              <a:t>: الأسلوب العلمي الذي سمح بالقول أن النتائج تعزز "</a:t>
            </a:r>
            <a:r>
              <a:rPr b="1" lang="ar-EG" sz="1200">
                <a:solidFill>
                  <a:schemeClr val="dk1"/>
                </a:solidFill>
                <a:latin typeface="Cairo"/>
                <a:ea typeface="Cairo"/>
                <a:cs typeface="Cairo"/>
                <a:sym typeface="Cairo"/>
              </a:rPr>
              <a:t>صدق وصلاحية</a:t>
            </a:r>
            <a:r>
              <a:rPr lang="ar-EG" sz="1200">
                <a:solidFill>
                  <a:schemeClr val="dk1"/>
                </a:solidFill>
                <a:latin typeface="Cairo"/>
                <a:ea typeface="Cairo"/>
                <a:cs typeface="Cairo"/>
                <a:sym typeface="Cairo"/>
              </a:rPr>
              <a:t>" الاستنتاجات، ويستخدم للتأكد من ثبات اتساق العبارات الـ 19 في الاستبيان قبل البدء بالتحليل.</a:t>
            </a:r>
            <a:endParaRPr>
              <a:solidFill>
                <a:schemeClr val="dk1"/>
              </a:solidFill>
              <a:latin typeface="Cairo"/>
              <a:ea typeface="Cairo"/>
              <a:cs typeface="Cairo"/>
              <a:sym typeface="Cair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5"/>
          <p:cNvSpPr txBox="1"/>
          <p:nvPr/>
        </p:nvSpPr>
        <p:spPr>
          <a:xfrm>
            <a:off x="6800" y="417900"/>
            <a:ext cx="37881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193" name="Google Shape;193;p25"/>
          <p:cNvSpPr/>
          <p:nvPr/>
        </p:nvSpPr>
        <p:spPr>
          <a:xfrm>
            <a:off x="-31925" y="420750"/>
            <a:ext cx="9175800" cy="4359300"/>
          </a:xfrm>
          <a:prstGeom prst="rect">
            <a:avLst/>
          </a:prstGeom>
          <a:solidFill>
            <a:srgbClr val="EFF7F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94" name="Google Shape;194;p25"/>
          <p:cNvSpPr txBox="1"/>
          <p:nvPr/>
        </p:nvSpPr>
        <p:spPr>
          <a:xfrm>
            <a:off x="3958375" y="536100"/>
            <a:ext cx="4898400" cy="42411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1200"/>
              </a:spcBef>
              <a:spcAft>
                <a:spcPts val="0"/>
              </a:spcAft>
              <a:buNone/>
            </a:pPr>
            <a:r>
              <a:t/>
            </a:r>
            <a:endParaRPr>
              <a:solidFill>
                <a:schemeClr val="dk1"/>
              </a:solidFill>
              <a:latin typeface="Cairo"/>
              <a:ea typeface="Cairo"/>
              <a:cs typeface="Cairo"/>
              <a:sym typeface="Cairo"/>
            </a:endParaRPr>
          </a:p>
          <a:p>
            <a:pPr indent="0" lvl="0" marL="0" marR="0" rtl="1" algn="r">
              <a:spcBef>
                <a:spcPts val="1200"/>
              </a:spcBef>
              <a:spcAft>
                <a:spcPts val="0"/>
              </a:spcAft>
              <a:buClr>
                <a:schemeClr val="dk1"/>
              </a:buClr>
              <a:buSzPts val="1100"/>
              <a:buFont typeface="Arial"/>
              <a:buNone/>
            </a:pPr>
            <a:r>
              <a:rPr b="1" lang="ar-EG" sz="1300">
                <a:solidFill>
                  <a:schemeClr val="dk1"/>
                </a:solidFill>
                <a:latin typeface="Cairo"/>
                <a:ea typeface="Cairo"/>
                <a:cs typeface="Cairo"/>
                <a:sym typeface="Cairo"/>
              </a:rPr>
              <a:t>اختبار الثبات (Reliability Analysis)</a:t>
            </a:r>
            <a:endParaRPr b="1" sz="1300">
              <a:solidFill>
                <a:srgbClr val="1F1F1F"/>
              </a:solidFill>
              <a:highlight>
                <a:srgbClr val="FEF4E3"/>
              </a:highlight>
              <a:latin typeface="Cairo"/>
              <a:ea typeface="Cairo"/>
              <a:cs typeface="Cairo"/>
              <a:sym typeface="Cairo"/>
            </a:endParaRPr>
          </a:p>
          <a:p>
            <a:pPr indent="0" lvl="0" marL="0" rtl="1" algn="ctr">
              <a:lnSpc>
                <a:spcPct val="115000"/>
              </a:lnSpc>
              <a:spcBef>
                <a:spcPts val="1200"/>
              </a:spcBef>
              <a:spcAft>
                <a:spcPts val="0"/>
              </a:spcAft>
              <a:buClr>
                <a:schemeClr val="dk1"/>
              </a:buClr>
              <a:buSzPts val="1100"/>
              <a:buFont typeface="Arial"/>
              <a:buNone/>
            </a:pPr>
            <a:r>
              <a:t/>
            </a:r>
            <a:endParaRPr sz="1300">
              <a:solidFill>
                <a:srgbClr val="1F1F1F"/>
              </a:solidFill>
              <a:highlight>
                <a:srgbClr val="FEF4E3"/>
              </a:highlight>
              <a:latin typeface="Cairo"/>
              <a:ea typeface="Cairo"/>
              <a:cs typeface="Cairo"/>
              <a:sym typeface="Cairo"/>
            </a:endParaRPr>
          </a:p>
          <a:p>
            <a:pPr indent="0" lvl="0" marL="0" marR="0" rtl="1" algn="r">
              <a:lnSpc>
                <a:spcPct val="150000"/>
              </a:lnSpc>
              <a:spcBef>
                <a:spcPts val="1200"/>
              </a:spcBef>
              <a:spcAft>
                <a:spcPts val="1200"/>
              </a:spcAft>
              <a:buClr>
                <a:schemeClr val="dk1"/>
              </a:buClr>
              <a:buSzPts val="1100"/>
              <a:buFont typeface="Arial"/>
              <a:buNone/>
            </a:pPr>
            <a:r>
              <a:rPr lang="ar-EG" sz="1200">
                <a:solidFill>
                  <a:schemeClr val="dk1"/>
                </a:solidFill>
                <a:latin typeface="Cairo"/>
                <a:ea typeface="Cairo"/>
                <a:cs typeface="Cairo"/>
                <a:sym typeface="Cairo"/>
              </a:rPr>
              <a:t>تشير هذه النتائج إلى</a:t>
            </a:r>
            <a:r>
              <a:rPr b="1" lang="ar-EG" sz="1200">
                <a:solidFill>
                  <a:schemeClr val="dk1"/>
                </a:solidFill>
                <a:latin typeface="Cairo"/>
                <a:ea typeface="Cairo"/>
                <a:cs typeface="Cairo"/>
                <a:sym typeface="Cairo"/>
              </a:rPr>
              <a:t> اتساق داخلي ممتاز</a:t>
            </a:r>
            <a:r>
              <a:rPr lang="ar-EG" sz="1200">
                <a:solidFill>
                  <a:schemeClr val="dk1"/>
                </a:solidFill>
                <a:latin typeface="Cairo"/>
                <a:ea typeface="Cairo"/>
                <a:cs typeface="Cairo"/>
                <a:sym typeface="Cairo"/>
              </a:rPr>
              <a:t> بين الأسئلة الـ 19 الموزعة على المحاور، مما يدعم الاعتماد على هذه المقاييس في استخراج النتائج وتعميمها على مجتمع الدراسة من الممارسين الإعلاميين، ويؤكد أن</a:t>
            </a:r>
            <a:r>
              <a:rPr b="1" lang="ar-EG" sz="1200">
                <a:solidFill>
                  <a:schemeClr val="dk1"/>
                </a:solidFill>
                <a:latin typeface="Cairo"/>
                <a:ea typeface="Cairo"/>
                <a:cs typeface="Cairo"/>
                <a:sym typeface="Cairo"/>
              </a:rPr>
              <a:t> الأداة صالحة لقياس </a:t>
            </a:r>
            <a:r>
              <a:rPr lang="ar-EG" sz="1200">
                <a:solidFill>
                  <a:schemeClr val="dk1"/>
                </a:solidFill>
                <a:latin typeface="Cairo"/>
                <a:ea typeface="Cairo"/>
                <a:cs typeface="Cairo"/>
                <a:sym typeface="Cairo"/>
              </a:rPr>
              <a:t>تأثير النماذج اللغوية (LLMs) والمنصات الذكية بدقة عالية.</a:t>
            </a:r>
            <a:endParaRPr sz="1300">
              <a:solidFill>
                <a:schemeClr val="dk1"/>
              </a:solidFill>
              <a:latin typeface="Cairo"/>
              <a:ea typeface="Cairo"/>
              <a:cs typeface="Cairo"/>
              <a:sym typeface="Cairo"/>
            </a:endParaRPr>
          </a:p>
        </p:txBody>
      </p:sp>
      <p:pic>
        <p:nvPicPr>
          <p:cNvPr id="195" name="Google Shape;195;p25" title="unnamed (1).png"/>
          <p:cNvPicPr preferRelativeResize="0"/>
          <p:nvPr/>
        </p:nvPicPr>
        <p:blipFill>
          <a:blip r:embed="rId3">
            <a:alphaModFix/>
          </a:blip>
          <a:stretch>
            <a:fillRect/>
          </a:stretch>
        </p:blipFill>
        <p:spPr>
          <a:xfrm>
            <a:off x="74800" y="234925"/>
            <a:ext cx="3720099" cy="4673649"/>
          </a:xfrm>
          <a:prstGeom prst="rect">
            <a:avLst/>
          </a:prstGeom>
          <a:noFill/>
          <a:ln>
            <a:noFill/>
          </a:ln>
        </p:spPr>
      </p:pic>
      <p:sp>
        <p:nvSpPr>
          <p:cNvPr id="196" name="Google Shape;196;p25"/>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7" name="Google Shape;197;p25"/>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13</a:t>
            </a:r>
            <a:endParaRPr sz="1500">
              <a:solidFill>
                <a:srgbClr val="000000"/>
              </a:solidFill>
              <a:latin typeface="Calibri"/>
              <a:ea typeface="Calibri"/>
              <a:cs typeface="Calibri"/>
              <a:sym typeface="Calibri"/>
            </a:endParaRPr>
          </a:p>
        </p:txBody>
      </p:sp>
      <p:sp>
        <p:nvSpPr>
          <p:cNvPr id="198" name="Google Shape;198;p25"/>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rgbClr val="000000"/>
              </a:buClr>
              <a:buSzPts val="1100"/>
              <a:buFont typeface="Arial"/>
              <a:buNone/>
            </a:pPr>
            <a:r>
              <a:rPr lang="ar-EG" sz="1800">
                <a:solidFill>
                  <a:schemeClr val="lt1"/>
                </a:solidFill>
                <a:latin typeface="Cairo ExtraBold"/>
                <a:ea typeface="Cairo ExtraBold"/>
                <a:cs typeface="Cairo ExtraBold"/>
                <a:sym typeface="Cairo ExtraBold"/>
              </a:rPr>
              <a:t>أساليب التحليل الإحصائي:</a:t>
            </a:r>
            <a:endParaRPr sz="1800">
              <a:solidFill>
                <a:schemeClr val="lt1"/>
              </a:solidFill>
              <a:latin typeface="Cairo ExtraBold"/>
              <a:ea typeface="Cairo ExtraBold"/>
              <a:cs typeface="Cairo ExtraBold"/>
              <a:sym typeface="Cairo ExtraBo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6"/>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26"/>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14</a:t>
            </a:r>
            <a:endParaRPr sz="1500">
              <a:solidFill>
                <a:srgbClr val="000000"/>
              </a:solidFill>
              <a:latin typeface="Calibri"/>
              <a:ea typeface="Calibri"/>
              <a:cs typeface="Calibri"/>
              <a:sym typeface="Calibri"/>
            </a:endParaRPr>
          </a:p>
        </p:txBody>
      </p:sp>
      <p:sp>
        <p:nvSpPr>
          <p:cNvPr id="205" name="Google Shape;205;p26"/>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rgbClr val="000000"/>
              </a:buClr>
              <a:buSzPts val="1100"/>
              <a:buFont typeface="Arial"/>
              <a:buNone/>
            </a:pPr>
            <a:r>
              <a:rPr lang="ar-EG" sz="1800">
                <a:solidFill>
                  <a:schemeClr val="lt1"/>
                </a:solidFill>
                <a:latin typeface="Cairo ExtraBold"/>
                <a:ea typeface="Cairo ExtraBold"/>
                <a:cs typeface="Cairo ExtraBold"/>
                <a:sym typeface="Cairo ExtraBold"/>
              </a:rPr>
              <a:t>أساليب التحليل الإحصائي:</a:t>
            </a:r>
            <a:endParaRPr sz="1800">
              <a:solidFill>
                <a:schemeClr val="lt1"/>
              </a:solidFill>
              <a:latin typeface="Cairo ExtraBold"/>
              <a:ea typeface="Cairo ExtraBold"/>
              <a:cs typeface="Cairo ExtraBold"/>
              <a:sym typeface="Cairo ExtraBold"/>
            </a:endParaRPr>
          </a:p>
        </p:txBody>
      </p:sp>
      <p:sp>
        <p:nvSpPr>
          <p:cNvPr id="206" name="Google Shape;206;p26"/>
          <p:cNvSpPr txBox="1"/>
          <p:nvPr/>
        </p:nvSpPr>
        <p:spPr>
          <a:xfrm>
            <a:off x="6800" y="417900"/>
            <a:ext cx="37881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07" name="Google Shape;207;p26"/>
          <p:cNvSpPr/>
          <p:nvPr/>
        </p:nvSpPr>
        <p:spPr>
          <a:xfrm>
            <a:off x="-31925" y="420750"/>
            <a:ext cx="9175800" cy="4359300"/>
          </a:xfrm>
          <a:prstGeom prst="rect">
            <a:avLst/>
          </a:prstGeom>
          <a:solidFill>
            <a:srgbClr val="FBFE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8" name="Google Shape;208;p26"/>
          <p:cNvSpPr txBox="1"/>
          <p:nvPr/>
        </p:nvSpPr>
        <p:spPr>
          <a:xfrm>
            <a:off x="4627900" y="536100"/>
            <a:ext cx="4228800" cy="42411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1200"/>
              </a:spcBef>
              <a:spcAft>
                <a:spcPts val="0"/>
              </a:spcAft>
              <a:buNone/>
            </a:pPr>
            <a:r>
              <a:t/>
            </a:r>
            <a:endParaRPr>
              <a:solidFill>
                <a:schemeClr val="dk1"/>
              </a:solidFill>
              <a:latin typeface="Cairo"/>
              <a:ea typeface="Cairo"/>
              <a:cs typeface="Cairo"/>
              <a:sym typeface="Cairo"/>
            </a:endParaRPr>
          </a:p>
          <a:p>
            <a:pPr indent="0" lvl="0" marL="0" marR="0" rtl="1" algn="r">
              <a:spcBef>
                <a:spcPts val="1200"/>
              </a:spcBef>
              <a:spcAft>
                <a:spcPts val="0"/>
              </a:spcAft>
              <a:buClr>
                <a:schemeClr val="dk1"/>
              </a:buClr>
              <a:buSzPts val="1100"/>
              <a:buFont typeface="Arial"/>
              <a:buNone/>
            </a:pPr>
            <a:r>
              <a:rPr b="1" lang="ar-EG" sz="1300">
                <a:solidFill>
                  <a:schemeClr val="dk1"/>
                </a:solidFill>
                <a:latin typeface="Cairo"/>
                <a:ea typeface="Cairo"/>
                <a:cs typeface="Cairo"/>
                <a:sym typeface="Cairo"/>
              </a:rPr>
              <a:t>صدق أداة الدراسة (Validity of the Research Tool): </a:t>
            </a:r>
            <a:endParaRPr b="1" sz="1300">
              <a:solidFill>
                <a:srgbClr val="1F1F1F"/>
              </a:solidFill>
              <a:highlight>
                <a:srgbClr val="FEF4E3"/>
              </a:highlight>
              <a:latin typeface="Cairo"/>
              <a:ea typeface="Cairo"/>
              <a:cs typeface="Cairo"/>
              <a:sym typeface="Cairo"/>
            </a:endParaRPr>
          </a:p>
          <a:p>
            <a:pPr indent="0" lvl="0" marL="0" rtl="1" algn="ctr">
              <a:lnSpc>
                <a:spcPct val="115000"/>
              </a:lnSpc>
              <a:spcBef>
                <a:spcPts val="1200"/>
              </a:spcBef>
              <a:spcAft>
                <a:spcPts val="0"/>
              </a:spcAft>
              <a:buClr>
                <a:schemeClr val="dk1"/>
              </a:buClr>
              <a:buSzPts val="1100"/>
              <a:buFont typeface="Arial"/>
              <a:buNone/>
            </a:pPr>
            <a:r>
              <a:t/>
            </a:r>
            <a:endParaRPr sz="1300">
              <a:solidFill>
                <a:srgbClr val="1F1F1F"/>
              </a:solidFill>
              <a:highlight>
                <a:srgbClr val="FEF4E3"/>
              </a:highlight>
              <a:latin typeface="Cairo"/>
              <a:ea typeface="Cairo"/>
              <a:cs typeface="Cairo"/>
              <a:sym typeface="Cairo"/>
            </a:endParaRPr>
          </a:p>
          <a:p>
            <a:pPr indent="0" lvl="0" marL="0" marR="0" rtl="1" algn="r">
              <a:spcBef>
                <a:spcPts val="1200"/>
              </a:spcBef>
              <a:spcAft>
                <a:spcPts val="1200"/>
              </a:spcAft>
              <a:buClr>
                <a:schemeClr val="dk1"/>
              </a:buClr>
              <a:buSzPts val="1100"/>
              <a:buFont typeface="Arial"/>
              <a:buNone/>
            </a:pPr>
            <a:r>
              <a:rPr lang="ar-EG" sz="1200">
                <a:solidFill>
                  <a:schemeClr val="dk1"/>
                </a:solidFill>
                <a:latin typeface="Cairo"/>
                <a:ea typeface="Cairo"/>
                <a:cs typeface="Cairo"/>
                <a:sym typeface="Cairo"/>
              </a:rPr>
              <a:t> تم التحقق من الصدق الداخلي لأداة الدراسة من خلال حساب معامل ارتباط </a:t>
            </a:r>
            <a:r>
              <a:rPr b="1" lang="ar-EG" sz="1200">
                <a:solidFill>
                  <a:schemeClr val="dk1"/>
                </a:solidFill>
                <a:latin typeface="Cairo"/>
                <a:ea typeface="Cairo"/>
                <a:cs typeface="Cairo"/>
                <a:sym typeface="Cairo"/>
              </a:rPr>
              <a:t>بيرسون (Pearson Correlation)</a:t>
            </a:r>
            <a:r>
              <a:rPr lang="ar-EG" sz="1200">
                <a:solidFill>
                  <a:schemeClr val="dk1"/>
                </a:solidFill>
                <a:latin typeface="Cairo"/>
                <a:ea typeface="Cairo"/>
                <a:cs typeface="Cairo"/>
                <a:sym typeface="Cairo"/>
              </a:rPr>
              <a:t> بين درجة كل مؤشر أداء والدرجة الكلية للمحور. وقد أظهرت النتائج أن جميع معاملات الارتباط كانت </a:t>
            </a:r>
            <a:r>
              <a:rPr b="1" lang="ar-EG" sz="1200">
                <a:solidFill>
                  <a:schemeClr val="dk1"/>
                </a:solidFill>
                <a:latin typeface="Cairo"/>
                <a:ea typeface="Cairo"/>
                <a:cs typeface="Cairo"/>
                <a:sym typeface="Cairo"/>
              </a:rPr>
              <a:t>موجبة </a:t>
            </a:r>
            <a:r>
              <a:rPr b="1" lang="ar-EG" sz="1200">
                <a:solidFill>
                  <a:schemeClr val="dk1"/>
                </a:solidFill>
                <a:latin typeface="Cairo"/>
                <a:ea typeface="Cairo"/>
                <a:cs typeface="Cairo"/>
                <a:sym typeface="Cairo"/>
              </a:rPr>
              <a:t>ودالة إحصائياً</a:t>
            </a:r>
            <a:r>
              <a:rPr lang="ar-EG" sz="1200">
                <a:solidFill>
                  <a:schemeClr val="dk1"/>
                </a:solidFill>
                <a:latin typeface="Cairo"/>
                <a:ea typeface="Cairo"/>
                <a:cs typeface="Cairo"/>
                <a:sym typeface="Cairo"/>
              </a:rPr>
              <a:t> عند مستوى دلالة (0.05) فأقل</a:t>
            </a:r>
            <a:r>
              <a:rPr lang="ar-EG" sz="1200">
                <a:solidFill>
                  <a:schemeClr val="dk1"/>
                </a:solidFill>
                <a:latin typeface="Cairo"/>
                <a:ea typeface="Cairo"/>
                <a:cs typeface="Cairo"/>
                <a:sym typeface="Cairo"/>
              </a:rPr>
              <a:t>، مما يشير إلى </a:t>
            </a:r>
            <a:r>
              <a:rPr b="1" lang="ar-EG" sz="1200">
                <a:solidFill>
                  <a:schemeClr val="dk1"/>
                </a:solidFill>
                <a:latin typeface="Cairo"/>
                <a:ea typeface="Cairo"/>
                <a:cs typeface="Cairo"/>
                <a:sym typeface="Cairo"/>
              </a:rPr>
              <a:t>تماسك الأداة</a:t>
            </a:r>
            <a:r>
              <a:rPr lang="ar-EG" sz="1200">
                <a:solidFill>
                  <a:schemeClr val="dk1"/>
                </a:solidFill>
                <a:latin typeface="Cairo"/>
                <a:ea typeface="Cairo"/>
                <a:cs typeface="Cairo"/>
                <a:sym typeface="Cairo"/>
              </a:rPr>
              <a:t> وقدرتها العالية على قياس أثر نماذج LMMs بدقة.</a:t>
            </a:r>
            <a:endParaRPr sz="1300">
              <a:solidFill>
                <a:schemeClr val="dk1"/>
              </a:solidFill>
              <a:latin typeface="Cairo"/>
              <a:ea typeface="Cairo"/>
              <a:cs typeface="Cairo"/>
              <a:sym typeface="Cairo"/>
            </a:endParaRPr>
          </a:p>
        </p:txBody>
      </p:sp>
      <p:pic>
        <p:nvPicPr>
          <p:cNvPr id="209" name="Google Shape;209;p26" title="خلي_الانفوجراف_باللغة_العربية_2K_202605032020.jpeg"/>
          <p:cNvPicPr preferRelativeResize="0"/>
          <p:nvPr/>
        </p:nvPicPr>
        <p:blipFill>
          <a:blip r:embed="rId3">
            <a:alphaModFix/>
          </a:blip>
          <a:stretch>
            <a:fillRect/>
          </a:stretch>
        </p:blipFill>
        <p:spPr>
          <a:xfrm>
            <a:off x="0" y="392100"/>
            <a:ext cx="4600899" cy="438794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7"/>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5" name="Google Shape;215;p27"/>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EG" sz="1500">
                <a:latin typeface="Calibri"/>
                <a:ea typeface="Calibri"/>
                <a:cs typeface="Calibri"/>
                <a:sym typeface="Calibri"/>
              </a:rPr>
              <a:t>14</a:t>
            </a:r>
            <a:endParaRPr sz="1500">
              <a:solidFill>
                <a:srgbClr val="000000"/>
              </a:solidFill>
              <a:latin typeface="Calibri"/>
              <a:ea typeface="Calibri"/>
              <a:cs typeface="Calibri"/>
              <a:sym typeface="Calibri"/>
            </a:endParaRPr>
          </a:p>
        </p:txBody>
      </p:sp>
      <p:sp>
        <p:nvSpPr>
          <p:cNvPr id="216" name="Google Shape;216;p27"/>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rgbClr val="000000"/>
              </a:buClr>
              <a:buSzPts val="1100"/>
              <a:buFont typeface="Arial"/>
              <a:buNone/>
            </a:pPr>
            <a:r>
              <a:rPr lang="ar-EG" sz="1800">
                <a:solidFill>
                  <a:schemeClr val="lt1"/>
                </a:solidFill>
                <a:latin typeface="Cairo ExtraBold"/>
                <a:ea typeface="Cairo ExtraBold"/>
                <a:cs typeface="Cairo ExtraBold"/>
                <a:sym typeface="Cairo ExtraBold"/>
              </a:rPr>
              <a:t>أساليب التحليل الإحصائي:</a:t>
            </a:r>
            <a:endParaRPr sz="1800">
              <a:solidFill>
                <a:schemeClr val="lt1"/>
              </a:solidFill>
              <a:latin typeface="Cairo ExtraBold"/>
              <a:ea typeface="Cairo ExtraBold"/>
              <a:cs typeface="Cairo ExtraBold"/>
              <a:sym typeface="Cairo ExtraBold"/>
            </a:endParaRPr>
          </a:p>
        </p:txBody>
      </p:sp>
      <p:sp>
        <p:nvSpPr>
          <p:cNvPr id="217" name="Google Shape;217;p27"/>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18" name="Google Shape;218;p27"/>
          <p:cNvSpPr/>
          <p:nvPr/>
        </p:nvSpPr>
        <p:spPr>
          <a:xfrm>
            <a:off x="4367075" y="420750"/>
            <a:ext cx="4776900" cy="4359300"/>
          </a:xfrm>
          <a:prstGeom prst="rect">
            <a:avLst/>
          </a:prstGeom>
          <a:solidFill>
            <a:srgbClr val="E6F6F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19" name="Google Shape;219;p27"/>
          <p:cNvSpPr txBox="1"/>
          <p:nvPr/>
        </p:nvSpPr>
        <p:spPr>
          <a:xfrm>
            <a:off x="4410175" y="536075"/>
            <a:ext cx="4733700" cy="42411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1200"/>
              </a:spcBef>
              <a:spcAft>
                <a:spcPts val="0"/>
              </a:spcAft>
              <a:buNone/>
            </a:pPr>
            <a:r>
              <a:t/>
            </a:r>
            <a:endParaRPr>
              <a:solidFill>
                <a:schemeClr val="dk1"/>
              </a:solidFill>
              <a:latin typeface="Cairo"/>
              <a:ea typeface="Cairo"/>
              <a:cs typeface="Cairo"/>
              <a:sym typeface="Cairo"/>
            </a:endParaRPr>
          </a:p>
          <a:p>
            <a:pPr indent="0" lvl="0" marL="0" rtl="1" algn="ctr">
              <a:lnSpc>
                <a:spcPct val="115000"/>
              </a:lnSpc>
              <a:spcBef>
                <a:spcPts val="1200"/>
              </a:spcBef>
              <a:spcAft>
                <a:spcPts val="0"/>
              </a:spcAft>
              <a:buClr>
                <a:schemeClr val="dk1"/>
              </a:buClr>
              <a:buSzPts val="1100"/>
              <a:buFont typeface="Arial"/>
              <a:buNone/>
            </a:pPr>
            <a:r>
              <a:rPr b="1" lang="ar-EG" sz="1300">
                <a:solidFill>
                  <a:srgbClr val="1F1F1F"/>
                </a:solidFill>
                <a:highlight>
                  <a:srgbClr val="E6F6FD"/>
                </a:highlight>
                <a:latin typeface="Cairo"/>
                <a:ea typeface="Cairo"/>
                <a:cs typeface="Cairo"/>
                <a:sym typeface="Cairo"/>
              </a:rPr>
              <a:t>التوصيف الوظيفي لعينة الدراسة وتوزيعها النسبي حسب التخصص المهني:</a:t>
            </a:r>
            <a:endParaRPr b="1" sz="1300">
              <a:solidFill>
                <a:srgbClr val="1F1F1F"/>
              </a:solidFill>
              <a:highlight>
                <a:srgbClr val="E6F6FD"/>
              </a:highlight>
              <a:latin typeface="Cairo"/>
              <a:ea typeface="Cairo"/>
              <a:cs typeface="Cairo"/>
              <a:sym typeface="Cairo"/>
            </a:endParaRPr>
          </a:p>
          <a:p>
            <a:pPr indent="0" lvl="0" marL="0" rtl="1" algn="ctr">
              <a:lnSpc>
                <a:spcPct val="115000"/>
              </a:lnSpc>
              <a:spcBef>
                <a:spcPts val="1200"/>
              </a:spcBef>
              <a:spcAft>
                <a:spcPts val="0"/>
              </a:spcAft>
              <a:buClr>
                <a:schemeClr val="dk1"/>
              </a:buClr>
              <a:buSzPts val="1100"/>
              <a:buFont typeface="Arial"/>
              <a:buNone/>
            </a:pPr>
            <a:r>
              <a:t/>
            </a:r>
            <a:endParaRPr b="1" sz="1300">
              <a:solidFill>
                <a:srgbClr val="1F1F1F"/>
              </a:solidFill>
              <a:highlight>
                <a:srgbClr val="FEF4E3"/>
              </a:highlight>
              <a:latin typeface="Cairo"/>
              <a:ea typeface="Cairo"/>
              <a:cs typeface="Cairo"/>
              <a:sym typeface="Cairo"/>
            </a:endParaRPr>
          </a:p>
          <a:p>
            <a:pPr indent="0" lvl="0" marL="0" rtl="1" algn="r">
              <a:lnSpc>
                <a:spcPct val="115000"/>
              </a:lnSpc>
              <a:spcBef>
                <a:spcPts val="1200"/>
              </a:spcBef>
              <a:spcAft>
                <a:spcPts val="1200"/>
              </a:spcAft>
              <a:buClr>
                <a:schemeClr val="dk1"/>
              </a:buClr>
              <a:buSzPts val="1100"/>
              <a:buFont typeface="Arial"/>
              <a:buNone/>
            </a:pPr>
            <a:r>
              <a:rPr lang="ar-EG" sz="1300">
                <a:solidFill>
                  <a:schemeClr val="dk1"/>
                </a:solidFill>
                <a:latin typeface="Cairo"/>
                <a:ea typeface="Cairo"/>
                <a:cs typeface="Cairo"/>
                <a:sym typeface="Cairo"/>
              </a:rPr>
              <a:t>يؤكد هذا التوزيع النسبي أن عينة الدراسة (104) هي  "</a:t>
            </a:r>
            <a:r>
              <a:rPr b="1" lang="ar-EG" sz="1300">
                <a:solidFill>
                  <a:schemeClr val="dk1"/>
                </a:solidFill>
                <a:latin typeface="Cairo"/>
                <a:ea typeface="Cairo"/>
                <a:cs typeface="Cairo"/>
                <a:sym typeface="Cairo"/>
              </a:rPr>
              <a:t>عينة خبيرة</a:t>
            </a:r>
            <a:r>
              <a:rPr lang="ar-EG" sz="1300">
                <a:solidFill>
                  <a:schemeClr val="dk1"/>
                </a:solidFill>
                <a:latin typeface="Cairo"/>
                <a:ea typeface="Cairo"/>
                <a:cs typeface="Cairo"/>
                <a:sym typeface="Cairo"/>
              </a:rPr>
              <a:t>" (Expert Sample)، حيث لا تعتمد النتائج على مجرد آراء عامة، بل على تقييم متخصصين يمارسون أدواراً إبداعية وتقنية متباينة، مما يعزز من صدق (Validity) النتائج المستخلصة حول "التحول من الدور التنفيذي إلى الدور الإداري الإبداعي" لأنظمة الذكاء الاصطناعي.</a:t>
            </a:r>
            <a:endParaRPr sz="1300">
              <a:solidFill>
                <a:schemeClr val="dk1"/>
              </a:solidFill>
              <a:latin typeface="Cairo"/>
              <a:ea typeface="Cairo"/>
              <a:cs typeface="Cairo"/>
              <a:sym typeface="Cairo"/>
            </a:endParaRPr>
          </a:p>
        </p:txBody>
      </p:sp>
      <p:pic>
        <p:nvPicPr>
          <p:cNvPr id="220" name="Google Shape;220;p27" title="استبدل_منتج_لتصبح_مؤلف_2K_202605032058.jpeg"/>
          <p:cNvPicPr preferRelativeResize="0"/>
          <p:nvPr/>
        </p:nvPicPr>
        <p:blipFill>
          <a:blip r:embed="rId3">
            <a:alphaModFix/>
          </a:blip>
          <a:stretch>
            <a:fillRect/>
          </a:stretch>
        </p:blipFill>
        <p:spPr>
          <a:xfrm>
            <a:off x="0" y="400200"/>
            <a:ext cx="4400399" cy="44003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8"/>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6" name="Google Shape;226;p28"/>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16</a:t>
            </a:r>
            <a:endParaRPr sz="1500">
              <a:solidFill>
                <a:srgbClr val="000000"/>
              </a:solidFill>
              <a:latin typeface="Calibri"/>
              <a:ea typeface="Calibri"/>
              <a:cs typeface="Calibri"/>
              <a:sym typeface="Calibri"/>
            </a:endParaRPr>
          </a:p>
        </p:txBody>
      </p:sp>
      <p:sp>
        <p:nvSpPr>
          <p:cNvPr id="227" name="Google Shape;227;p28"/>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1400"/>
              </a:spcBef>
              <a:spcAft>
                <a:spcPts val="400"/>
              </a:spcAft>
              <a:buClr>
                <a:schemeClr val="dk1"/>
              </a:buClr>
              <a:buSzPts val="1100"/>
              <a:buFont typeface="Arial"/>
              <a:buNone/>
            </a:pPr>
            <a:r>
              <a:rPr lang="ar-EG" sz="1600">
                <a:solidFill>
                  <a:schemeClr val="lt1"/>
                </a:solidFill>
                <a:latin typeface="Cairo ExtraBold"/>
                <a:ea typeface="Cairo ExtraBold"/>
                <a:cs typeface="Cairo ExtraBold"/>
                <a:sym typeface="Cairo ExtraBold"/>
              </a:rPr>
              <a:t>توزيع عينة الدراسة وفقاً للمدى الزمني للخبرة المهنية</a:t>
            </a:r>
            <a:endParaRPr sz="2800">
              <a:solidFill>
                <a:schemeClr val="lt1"/>
              </a:solidFill>
              <a:latin typeface="Cairo ExtraBold"/>
              <a:ea typeface="Cairo ExtraBold"/>
              <a:cs typeface="Cairo ExtraBold"/>
              <a:sym typeface="Cairo ExtraBold"/>
            </a:endParaRPr>
          </a:p>
        </p:txBody>
      </p:sp>
      <p:sp>
        <p:nvSpPr>
          <p:cNvPr id="228" name="Google Shape;228;p28"/>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29" name="Google Shape;229;p28"/>
          <p:cNvSpPr/>
          <p:nvPr/>
        </p:nvSpPr>
        <p:spPr>
          <a:xfrm>
            <a:off x="4359300" y="401375"/>
            <a:ext cx="4784100" cy="4403400"/>
          </a:xfrm>
          <a:prstGeom prst="rect">
            <a:avLst/>
          </a:prstGeom>
          <a:solidFill>
            <a:srgbClr val="F0F8F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0" name="Google Shape;230;p28"/>
          <p:cNvSpPr txBox="1"/>
          <p:nvPr/>
        </p:nvSpPr>
        <p:spPr>
          <a:xfrm>
            <a:off x="4410175" y="698125"/>
            <a:ext cx="4733700" cy="4106700"/>
          </a:xfrm>
          <a:prstGeom prst="rect">
            <a:avLst/>
          </a:prstGeom>
          <a:noFill/>
          <a:ln>
            <a:noFill/>
          </a:ln>
        </p:spPr>
        <p:txBody>
          <a:bodyPr anchorCtr="0" anchor="t" bIns="91425" lIns="91425" spcFirstLastPara="1" rIns="91425" wrap="square" tIns="91425">
            <a:noAutofit/>
          </a:bodyPr>
          <a:lstStyle/>
          <a:p>
            <a:pPr indent="-317500" lvl="0" marL="457200" rtl="1" algn="just">
              <a:spcBef>
                <a:spcPts val="1200"/>
              </a:spcBef>
              <a:spcAft>
                <a:spcPts val="0"/>
              </a:spcAft>
              <a:buClr>
                <a:schemeClr val="dk1"/>
              </a:buClr>
              <a:buSzPts val="1400"/>
              <a:buFont typeface="Simplified Arabic"/>
              <a:buAutoNum type="arabicPeriod"/>
            </a:pPr>
            <a:r>
              <a:rPr b="1" lang="ar-EG" sz="1200">
                <a:solidFill>
                  <a:schemeClr val="dk1"/>
                </a:solidFill>
                <a:latin typeface="Cairo"/>
                <a:ea typeface="Cairo"/>
                <a:cs typeface="Cairo"/>
                <a:sym typeface="Cairo"/>
              </a:rPr>
              <a:t>كسر الصورة النمطية (خبرة 10 سنوات فأكثر)</a:t>
            </a:r>
            <a:r>
              <a:rPr lang="ar-EG" sz="1200">
                <a:solidFill>
                  <a:schemeClr val="dk1"/>
                </a:solidFill>
                <a:latin typeface="Cairo"/>
                <a:ea typeface="Cairo"/>
                <a:cs typeface="Cairo"/>
                <a:sym typeface="Cairo"/>
              </a:rPr>
              <a:t>: النتيجة الأبرز هي أن الفئة الأكثر مشاركة وتفاعلاً مع الاستبيان هي فئة "الخبراء"  (</a:t>
            </a:r>
            <a:r>
              <a:rPr b="1" lang="ar-EG" sz="1200">
                <a:solidFill>
                  <a:schemeClr val="dk1"/>
                </a:solidFill>
                <a:latin typeface="Cairo"/>
                <a:ea typeface="Cairo"/>
                <a:cs typeface="Cairo"/>
                <a:sym typeface="Cairo"/>
              </a:rPr>
              <a:t>أكثر من 10 سنوات</a:t>
            </a:r>
            <a:r>
              <a:rPr lang="ar-EG" sz="1200">
                <a:solidFill>
                  <a:schemeClr val="dk1"/>
                </a:solidFill>
                <a:latin typeface="Cairo"/>
                <a:ea typeface="Cairo"/>
                <a:cs typeface="Cairo"/>
                <a:sym typeface="Cairo"/>
              </a:rPr>
              <a:t>) بنسبة تقترب من 44%. هذا الرقم له دلالة قوية في البحث؛ فهو ينفي الفكرة الشائعة بأن الذكاء الاصطناعي مقتصر على "</a:t>
            </a:r>
            <a:r>
              <a:rPr b="1" lang="ar-EG" sz="1200">
                <a:solidFill>
                  <a:schemeClr val="dk1"/>
                </a:solidFill>
                <a:latin typeface="Cairo"/>
                <a:ea typeface="Cairo"/>
                <a:cs typeface="Cairo"/>
                <a:sym typeface="Cairo"/>
              </a:rPr>
              <a:t>الشباب</a:t>
            </a:r>
            <a:r>
              <a:rPr lang="ar-EG" sz="1200">
                <a:solidFill>
                  <a:schemeClr val="dk1"/>
                </a:solidFill>
                <a:latin typeface="Cairo"/>
                <a:ea typeface="Cairo"/>
                <a:cs typeface="Cairo"/>
                <a:sym typeface="Cairo"/>
              </a:rPr>
              <a:t>" أو "المبتدئين". بل يشير إلى أن الكوادر الخبيرة هي الأكثر سعياً لدمج التقنية لتطوير سلاسل الإمداد الإنتاجي.</a:t>
            </a:r>
            <a:endParaRPr sz="1200">
              <a:solidFill>
                <a:schemeClr val="dk1"/>
              </a:solidFill>
              <a:latin typeface="Cairo"/>
              <a:ea typeface="Cairo"/>
              <a:cs typeface="Cairo"/>
              <a:sym typeface="Cairo"/>
            </a:endParaRPr>
          </a:p>
          <a:p>
            <a:pPr indent="-317500" lvl="0" marL="457200" rtl="1" algn="just">
              <a:spcBef>
                <a:spcPts val="1200"/>
              </a:spcBef>
              <a:spcAft>
                <a:spcPts val="0"/>
              </a:spcAft>
              <a:buClr>
                <a:schemeClr val="dk1"/>
              </a:buClr>
              <a:buSzPts val="1400"/>
              <a:buFont typeface="Cairo"/>
              <a:buAutoNum type="arabicPeriod"/>
            </a:pPr>
            <a:r>
              <a:rPr b="1" lang="ar-EG" sz="1200">
                <a:solidFill>
                  <a:schemeClr val="dk1"/>
                </a:solidFill>
                <a:latin typeface="Cairo"/>
                <a:ea typeface="Cairo"/>
                <a:cs typeface="Cairo"/>
                <a:sym typeface="Cairo"/>
              </a:rPr>
              <a:t>فئة الوسط (5 إلى 10 سنوات)</a:t>
            </a:r>
            <a:r>
              <a:rPr lang="ar-EG" sz="1200">
                <a:solidFill>
                  <a:schemeClr val="dk1"/>
                </a:solidFill>
                <a:latin typeface="Cairo"/>
                <a:ea typeface="Cairo"/>
                <a:cs typeface="Cairo"/>
                <a:sym typeface="Cairo"/>
              </a:rPr>
              <a:t>: تمثل هذه الفئة (34%) "قوة التنفيذ" داخل المؤسسات. أظهرت البيانات أنهم الأكثر اعتماداً على تعدد المنصات (</a:t>
            </a:r>
            <a:r>
              <a:rPr b="1" lang="ar-EG" sz="1200">
                <a:solidFill>
                  <a:schemeClr val="dk1"/>
                </a:solidFill>
                <a:latin typeface="Cairo"/>
                <a:ea typeface="Cairo"/>
                <a:cs typeface="Cairo"/>
                <a:sym typeface="Cairo"/>
              </a:rPr>
              <a:t>يستخدمون أكبر عدد من الأدوات في وقت واحد</a:t>
            </a:r>
            <a:r>
              <a:rPr lang="ar-EG" sz="1200">
                <a:solidFill>
                  <a:schemeClr val="dk1"/>
                </a:solidFill>
                <a:latin typeface="Cairo"/>
                <a:ea typeface="Cairo"/>
                <a:cs typeface="Cairo"/>
                <a:sym typeface="Cairo"/>
              </a:rPr>
              <a:t>). التفسير الأكاديمي أن هذه الفئة تمر بمرحلة "</a:t>
            </a:r>
            <a:r>
              <a:rPr b="1" lang="ar-EG" sz="1200">
                <a:solidFill>
                  <a:schemeClr val="dk1"/>
                </a:solidFill>
                <a:latin typeface="Cairo"/>
                <a:ea typeface="Cairo"/>
                <a:cs typeface="Cairo"/>
                <a:sym typeface="Cairo"/>
              </a:rPr>
              <a:t>النضج الرقمي</a:t>
            </a:r>
            <a:r>
              <a:rPr lang="ar-EG" sz="1200">
                <a:solidFill>
                  <a:schemeClr val="dk1"/>
                </a:solidFill>
                <a:latin typeface="Cairo"/>
                <a:ea typeface="Cairo"/>
                <a:cs typeface="Cairo"/>
                <a:sym typeface="Cairo"/>
              </a:rPr>
              <a:t>"، حيث يمتلكون المرونة الكافية لتعلم أدوات جديدة والخبرة الكافية لتطبيقها باحترافية.</a:t>
            </a:r>
            <a:endParaRPr sz="1200">
              <a:solidFill>
                <a:schemeClr val="dk1"/>
              </a:solidFill>
              <a:latin typeface="Cairo"/>
              <a:ea typeface="Cairo"/>
              <a:cs typeface="Cairo"/>
              <a:sym typeface="Cairo"/>
            </a:endParaRPr>
          </a:p>
          <a:p>
            <a:pPr indent="-317500" lvl="0" marL="457200" rtl="1" algn="just">
              <a:spcBef>
                <a:spcPts val="1200"/>
              </a:spcBef>
              <a:spcAft>
                <a:spcPts val="1200"/>
              </a:spcAft>
              <a:buClr>
                <a:schemeClr val="dk1"/>
              </a:buClr>
              <a:buSzPts val="1400"/>
              <a:buFont typeface="Cairo"/>
              <a:buAutoNum type="arabicPeriod"/>
            </a:pPr>
            <a:r>
              <a:rPr b="1" lang="ar-EG" sz="1200">
                <a:solidFill>
                  <a:schemeClr val="dk1"/>
                </a:solidFill>
                <a:latin typeface="Cairo"/>
                <a:ea typeface="Cairo"/>
                <a:cs typeface="Cairo"/>
                <a:sym typeface="Cairo"/>
              </a:rPr>
              <a:t>المبتدئون (أقل من 5 سنوات):</a:t>
            </a:r>
            <a:r>
              <a:rPr lang="ar-EG" sz="1200">
                <a:solidFill>
                  <a:schemeClr val="dk1"/>
                </a:solidFill>
                <a:latin typeface="Cairo"/>
                <a:ea typeface="Cairo"/>
                <a:cs typeface="Cairo"/>
                <a:sym typeface="Cairo"/>
              </a:rPr>
              <a:t> رغم أنهم الأقل عدداً في العينة (22%)، إلا أنهم سجلوا أعلى درجات في محور "</a:t>
            </a:r>
            <a:r>
              <a:rPr b="1" lang="ar-EG" sz="1200">
                <a:solidFill>
                  <a:schemeClr val="dk1"/>
                </a:solidFill>
                <a:latin typeface="Cairo"/>
                <a:ea typeface="Cairo"/>
                <a:cs typeface="Cairo"/>
                <a:sym typeface="Cairo"/>
              </a:rPr>
              <a:t>الابتكار</a:t>
            </a:r>
            <a:r>
              <a:rPr lang="ar-EG" sz="1200">
                <a:solidFill>
                  <a:schemeClr val="dk1"/>
                </a:solidFill>
                <a:latin typeface="Cairo"/>
                <a:ea typeface="Cairo"/>
                <a:cs typeface="Cairo"/>
                <a:sym typeface="Cairo"/>
              </a:rPr>
              <a:t>". التعليق هو أن الجيل الجديد يتعامل مع الذكاء الاصطناعي كـ "</a:t>
            </a:r>
            <a:r>
              <a:rPr b="1" lang="ar-EG" sz="1200">
                <a:solidFill>
                  <a:schemeClr val="dk1"/>
                </a:solidFill>
                <a:latin typeface="Cairo"/>
                <a:ea typeface="Cairo"/>
                <a:cs typeface="Cairo"/>
                <a:sym typeface="Cairo"/>
              </a:rPr>
              <a:t>لغة أصلية</a:t>
            </a:r>
            <a:r>
              <a:rPr lang="ar-EG" sz="1200">
                <a:solidFill>
                  <a:schemeClr val="dk1"/>
                </a:solidFill>
                <a:latin typeface="Cairo"/>
                <a:ea typeface="Cairo"/>
                <a:cs typeface="Cairo"/>
                <a:sym typeface="Cairo"/>
              </a:rPr>
              <a:t>" (Digital Natives)، حيث لا يقارنون بينه وبين الطرق القديمة، بل يعتبرونه جزءاً طبيعياً وأساسياً من أدوات المهنة.</a:t>
            </a:r>
            <a:endParaRPr>
              <a:solidFill>
                <a:schemeClr val="dk1"/>
              </a:solidFill>
              <a:latin typeface="Cairo"/>
              <a:ea typeface="Cairo"/>
              <a:cs typeface="Cairo"/>
              <a:sym typeface="Cairo"/>
            </a:endParaRPr>
          </a:p>
        </p:txBody>
      </p:sp>
      <p:pic>
        <p:nvPicPr>
          <p:cNvPr id="231" name="Google Shape;231;p28" title="احذف_كلمة_أبسري_والايكون_بتاعتها_202605032037.jpeg"/>
          <p:cNvPicPr preferRelativeResize="0"/>
          <p:nvPr/>
        </p:nvPicPr>
        <p:blipFill>
          <a:blip r:embed="rId3">
            <a:alphaModFix/>
          </a:blip>
          <a:stretch>
            <a:fillRect/>
          </a:stretch>
        </p:blipFill>
        <p:spPr>
          <a:xfrm>
            <a:off x="-1516" y="401383"/>
            <a:ext cx="4403374" cy="44033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9"/>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7" name="Google Shape;237;p29"/>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17</a:t>
            </a:r>
            <a:endParaRPr sz="1500">
              <a:solidFill>
                <a:srgbClr val="000000"/>
              </a:solidFill>
              <a:latin typeface="Calibri"/>
              <a:ea typeface="Calibri"/>
              <a:cs typeface="Calibri"/>
              <a:sym typeface="Calibri"/>
            </a:endParaRPr>
          </a:p>
        </p:txBody>
      </p:sp>
      <p:sp>
        <p:nvSpPr>
          <p:cNvPr id="238" name="Google Shape;238;p29"/>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1400"/>
              </a:spcBef>
              <a:spcAft>
                <a:spcPts val="400"/>
              </a:spcAft>
              <a:buClr>
                <a:schemeClr val="dk1"/>
              </a:buClr>
              <a:buSzPts val="1100"/>
              <a:buFont typeface="Arial"/>
              <a:buNone/>
            </a:pPr>
            <a:r>
              <a:rPr lang="ar-EG" sz="1644">
                <a:solidFill>
                  <a:schemeClr val="lt1"/>
                </a:solidFill>
                <a:latin typeface="Cairo ExtraBold"/>
                <a:ea typeface="Cairo ExtraBold"/>
                <a:cs typeface="Cairo ExtraBold"/>
                <a:sym typeface="Cairo ExtraBold"/>
              </a:rPr>
              <a:t>مؤشرات الكثافة الاعتمادية على تقنيات الذكاء الاصطناعي في العمليات الإنتاجية:</a:t>
            </a:r>
            <a:endParaRPr sz="2400">
              <a:solidFill>
                <a:schemeClr val="lt1"/>
              </a:solidFill>
              <a:latin typeface="Cairo ExtraBold"/>
              <a:ea typeface="Cairo ExtraBold"/>
              <a:cs typeface="Cairo ExtraBold"/>
              <a:sym typeface="Cairo ExtraBold"/>
            </a:endParaRPr>
          </a:p>
        </p:txBody>
      </p:sp>
      <p:sp>
        <p:nvSpPr>
          <p:cNvPr id="239" name="Google Shape;239;p29"/>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40" name="Google Shape;240;p29"/>
          <p:cNvSpPr/>
          <p:nvPr/>
        </p:nvSpPr>
        <p:spPr>
          <a:xfrm>
            <a:off x="4366500" y="400200"/>
            <a:ext cx="4797600" cy="4380000"/>
          </a:xfrm>
          <a:prstGeom prst="rect">
            <a:avLst/>
          </a:prstGeom>
          <a:solidFill>
            <a:srgbClr val="F0F8F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41" name="Google Shape;241;p29"/>
          <p:cNvSpPr txBox="1"/>
          <p:nvPr/>
        </p:nvSpPr>
        <p:spPr>
          <a:xfrm>
            <a:off x="4410175" y="1484425"/>
            <a:ext cx="4733700" cy="3292800"/>
          </a:xfrm>
          <a:prstGeom prst="rect">
            <a:avLst/>
          </a:prstGeom>
          <a:noFill/>
          <a:ln>
            <a:noFill/>
          </a:ln>
        </p:spPr>
        <p:txBody>
          <a:bodyPr anchorCtr="0" anchor="t" bIns="91425" lIns="91425" spcFirstLastPara="1" rIns="91425" wrap="square" tIns="91425">
            <a:noAutofit/>
          </a:bodyPr>
          <a:lstStyle/>
          <a:p>
            <a:pPr indent="-317500" lvl="0" marL="457200" rtl="1" algn="r">
              <a:lnSpc>
                <a:spcPct val="115000"/>
              </a:lnSpc>
              <a:spcBef>
                <a:spcPts val="1200"/>
              </a:spcBef>
              <a:spcAft>
                <a:spcPts val="0"/>
              </a:spcAft>
              <a:buClr>
                <a:schemeClr val="dk1"/>
              </a:buClr>
              <a:buSzPts val="1400"/>
              <a:buFont typeface="Cairo"/>
              <a:buAutoNum type="arabicPeriod"/>
            </a:pPr>
            <a:r>
              <a:rPr b="1" lang="ar-EG">
                <a:solidFill>
                  <a:schemeClr val="dk1"/>
                </a:solidFill>
                <a:latin typeface="Cairo"/>
                <a:ea typeface="Cairo"/>
                <a:cs typeface="Cairo"/>
                <a:sym typeface="Cairo"/>
              </a:rPr>
              <a:t>الفئة </a:t>
            </a:r>
            <a:r>
              <a:rPr b="1" lang="ar-EG">
                <a:solidFill>
                  <a:schemeClr val="dk1"/>
                </a:solidFill>
                <a:latin typeface="Cairo"/>
                <a:ea typeface="Cairo"/>
                <a:cs typeface="Cairo"/>
                <a:sym typeface="Cairo"/>
              </a:rPr>
              <a:t>(25-50%)</a:t>
            </a:r>
            <a:r>
              <a:rPr lang="ar-EG">
                <a:solidFill>
                  <a:schemeClr val="dk1"/>
                </a:solidFill>
                <a:latin typeface="Cairo"/>
                <a:ea typeface="Cairo"/>
                <a:cs typeface="Cairo"/>
                <a:sym typeface="Cairo"/>
              </a:rPr>
              <a:t>: تعتمد على الـ AI بنسبة </a:t>
            </a:r>
            <a:r>
              <a:rPr lang="ar-EG">
                <a:solidFill>
                  <a:schemeClr val="dk1"/>
                </a:solidFill>
                <a:latin typeface="Cairo"/>
                <a:ea typeface="Cairo"/>
                <a:cs typeface="Cairo"/>
                <a:sym typeface="Cairo"/>
              </a:rPr>
              <a:t>(38%) </a:t>
            </a:r>
            <a:r>
              <a:rPr lang="ar-EG">
                <a:solidFill>
                  <a:schemeClr val="dk1"/>
                </a:solidFill>
                <a:latin typeface="Cairo"/>
                <a:ea typeface="Cairo"/>
                <a:cs typeface="Cairo"/>
                <a:sym typeface="Cairo"/>
              </a:rPr>
              <a:t>، وهذا يعني أن الـ AI أداة "</a:t>
            </a:r>
            <a:r>
              <a:rPr b="1" lang="ar-EG">
                <a:solidFill>
                  <a:schemeClr val="dk1"/>
                </a:solidFill>
                <a:latin typeface="Cairo"/>
                <a:ea typeface="Cairo"/>
                <a:cs typeface="Cairo"/>
                <a:sym typeface="Cairo"/>
              </a:rPr>
              <a:t>مساعدة</a:t>
            </a:r>
            <a:r>
              <a:rPr lang="ar-EG">
                <a:solidFill>
                  <a:schemeClr val="dk1"/>
                </a:solidFill>
                <a:latin typeface="Cairo"/>
                <a:ea typeface="Cairo"/>
                <a:cs typeface="Cairo"/>
                <a:sym typeface="Cairo"/>
              </a:rPr>
              <a:t>" وليست "</a:t>
            </a:r>
            <a:r>
              <a:rPr b="1" lang="ar-EG">
                <a:solidFill>
                  <a:schemeClr val="dk1"/>
                </a:solidFill>
                <a:latin typeface="Cairo"/>
                <a:ea typeface="Cairo"/>
                <a:cs typeface="Cairo"/>
                <a:sym typeface="Cairo"/>
              </a:rPr>
              <a:t>بديلة</a:t>
            </a:r>
            <a:r>
              <a:rPr lang="ar-EG">
                <a:solidFill>
                  <a:schemeClr val="dk1"/>
                </a:solidFill>
                <a:latin typeface="Cairo"/>
                <a:ea typeface="Cairo"/>
                <a:cs typeface="Cairo"/>
                <a:sym typeface="Cairo"/>
              </a:rPr>
              <a:t>" في المؤسسات التي تدرسها.</a:t>
            </a:r>
            <a:endParaRPr>
              <a:solidFill>
                <a:schemeClr val="dk1"/>
              </a:solidFill>
              <a:latin typeface="Cairo"/>
              <a:ea typeface="Cairo"/>
              <a:cs typeface="Cairo"/>
              <a:sym typeface="Cairo"/>
            </a:endParaRPr>
          </a:p>
          <a:p>
            <a:pPr indent="0" lvl="0" marL="457200" rtl="1" algn="r">
              <a:lnSpc>
                <a:spcPct val="115000"/>
              </a:lnSpc>
              <a:spcBef>
                <a:spcPts val="1200"/>
              </a:spcBef>
              <a:spcAft>
                <a:spcPts val="0"/>
              </a:spcAft>
              <a:buNone/>
            </a:pPr>
            <a:r>
              <a:t/>
            </a:r>
            <a:endParaRPr>
              <a:solidFill>
                <a:schemeClr val="dk1"/>
              </a:solidFill>
              <a:latin typeface="Cairo"/>
              <a:ea typeface="Cairo"/>
              <a:cs typeface="Cairo"/>
              <a:sym typeface="Cairo"/>
            </a:endParaRPr>
          </a:p>
          <a:p>
            <a:pPr indent="-317500" lvl="0" marL="457200" rtl="1" algn="r">
              <a:lnSpc>
                <a:spcPct val="115000"/>
              </a:lnSpc>
              <a:spcBef>
                <a:spcPts val="0"/>
              </a:spcBef>
              <a:spcAft>
                <a:spcPts val="1200"/>
              </a:spcAft>
              <a:buClr>
                <a:schemeClr val="dk1"/>
              </a:buClr>
              <a:buSzPts val="1400"/>
              <a:buFont typeface="Cairo"/>
              <a:buAutoNum type="arabicPeriod"/>
            </a:pPr>
            <a:r>
              <a:rPr b="1" lang="ar-EG">
                <a:solidFill>
                  <a:schemeClr val="dk1"/>
                </a:solidFill>
                <a:latin typeface="Cairo"/>
                <a:ea typeface="Cairo"/>
                <a:cs typeface="Cairo"/>
                <a:sym typeface="Cairo"/>
              </a:rPr>
              <a:t>المعدل التراكمي</a:t>
            </a:r>
            <a:r>
              <a:rPr lang="ar-EG">
                <a:solidFill>
                  <a:schemeClr val="dk1"/>
                </a:solidFill>
                <a:latin typeface="Cairo"/>
                <a:ea typeface="Cairo"/>
                <a:cs typeface="Cairo"/>
                <a:sym typeface="Cairo"/>
              </a:rPr>
              <a:t>: إذا قمنا بحساب متوسط تقديري للاعتماد، سنجد أن</a:t>
            </a:r>
            <a:r>
              <a:rPr b="1" lang="ar-EG">
                <a:solidFill>
                  <a:schemeClr val="dk1"/>
                </a:solidFill>
                <a:latin typeface="Cairo"/>
                <a:ea typeface="Cairo"/>
                <a:cs typeface="Cairo"/>
                <a:sym typeface="Cairo"/>
              </a:rPr>
              <a:t> الإعلامي</a:t>
            </a:r>
            <a:r>
              <a:rPr lang="ar-EG">
                <a:solidFill>
                  <a:schemeClr val="dk1"/>
                </a:solidFill>
                <a:latin typeface="Cairo"/>
                <a:ea typeface="Cairo"/>
                <a:cs typeface="Cairo"/>
                <a:sym typeface="Cairo"/>
              </a:rPr>
              <a:t> في عينة البحث يعتمد على الـ AI بنسبة</a:t>
            </a:r>
            <a:r>
              <a:rPr b="1" lang="ar-EG">
                <a:solidFill>
                  <a:schemeClr val="dk1"/>
                </a:solidFill>
                <a:latin typeface="Cairo"/>
                <a:ea typeface="Cairo"/>
                <a:cs typeface="Cairo"/>
                <a:sym typeface="Cairo"/>
              </a:rPr>
              <a:t> 41.2%</a:t>
            </a:r>
            <a:r>
              <a:rPr lang="ar-EG">
                <a:solidFill>
                  <a:schemeClr val="dk1"/>
                </a:solidFill>
                <a:latin typeface="Cairo"/>
                <a:ea typeface="Cairo"/>
                <a:cs typeface="Cairo"/>
                <a:sym typeface="Cairo"/>
              </a:rPr>
              <a:t> من إجمالي مهامه اليومية.</a:t>
            </a:r>
            <a:endParaRPr>
              <a:solidFill>
                <a:schemeClr val="dk1"/>
              </a:solidFill>
              <a:latin typeface="Cairo"/>
              <a:ea typeface="Cairo"/>
              <a:cs typeface="Cairo"/>
              <a:sym typeface="Cairo"/>
            </a:endParaRPr>
          </a:p>
        </p:txBody>
      </p:sp>
      <p:pic>
        <p:nvPicPr>
          <p:cNvPr id="242" name="Google Shape;242;p29" title="خلي_الايكون_المستخدمة_ليها_علاقة_202605032032.jpeg"/>
          <p:cNvPicPr preferRelativeResize="0"/>
          <p:nvPr/>
        </p:nvPicPr>
        <p:blipFill>
          <a:blip r:embed="rId3">
            <a:alphaModFix/>
          </a:blip>
          <a:stretch>
            <a:fillRect/>
          </a:stretch>
        </p:blipFill>
        <p:spPr>
          <a:xfrm>
            <a:off x="0" y="420600"/>
            <a:ext cx="4380001" cy="43800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0"/>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8" name="Google Shape;248;p30"/>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18</a:t>
            </a:r>
            <a:endParaRPr sz="1500">
              <a:solidFill>
                <a:srgbClr val="000000"/>
              </a:solidFill>
              <a:latin typeface="Calibri"/>
              <a:ea typeface="Calibri"/>
              <a:cs typeface="Calibri"/>
              <a:sym typeface="Calibri"/>
            </a:endParaRPr>
          </a:p>
        </p:txBody>
      </p:sp>
      <p:sp>
        <p:nvSpPr>
          <p:cNvPr id="249" name="Google Shape;249;p30"/>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1400"/>
              </a:spcBef>
              <a:spcAft>
                <a:spcPts val="400"/>
              </a:spcAft>
              <a:buClr>
                <a:schemeClr val="dk1"/>
              </a:buClr>
              <a:buSzPts val="1100"/>
              <a:buFont typeface="Arial"/>
              <a:buNone/>
            </a:pPr>
            <a:r>
              <a:rPr lang="ar-EG" sz="1600">
                <a:solidFill>
                  <a:schemeClr val="lt1"/>
                </a:solidFill>
                <a:latin typeface="Cairo ExtraBold"/>
                <a:ea typeface="Cairo ExtraBold"/>
                <a:cs typeface="Cairo ExtraBold"/>
                <a:sym typeface="Cairo ExtraBold"/>
              </a:rPr>
              <a:t>تحليل معدلات التكرار وكثافة الاستخدام للمنصات الذكية</a:t>
            </a:r>
            <a:endParaRPr sz="1600">
              <a:solidFill>
                <a:schemeClr val="lt1"/>
              </a:solidFill>
              <a:latin typeface="Cairo ExtraBold"/>
              <a:ea typeface="Cairo ExtraBold"/>
              <a:cs typeface="Cairo ExtraBold"/>
              <a:sym typeface="Cairo ExtraBold"/>
            </a:endParaRPr>
          </a:p>
        </p:txBody>
      </p:sp>
      <p:sp>
        <p:nvSpPr>
          <p:cNvPr id="250" name="Google Shape;250;p30"/>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51" name="Google Shape;251;p30"/>
          <p:cNvSpPr/>
          <p:nvPr/>
        </p:nvSpPr>
        <p:spPr>
          <a:xfrm>
            <a:off x="4366500" y="420750"/>
            <a:ext cx="4776900" cy="4359300"/>
          </a:xfrm>
          <a:prstGeom prst="rect">
            <a:avLst/>
          </a:prstGeom>
          <a:solidFill>
            <a:srgbClr val="E4ED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3ECF1"/>
              </a:solidFill>
              <a:latin typeface="Calibri"/>
              <a:ea typeface="Calibri"/>
              <a:cs typeface="Calibri"/>
              <a:sym typeface="Calibri"/>
            </a:endParaRPr>
          </a:p>
        </p:txBody>
      </p:sp>
      <p:sp>
        <p:nvSpPr>
          <p:cNvPr id="252" name="Google Shape;252;p30"/>
          <p:cNvSpPr txBox="1"/>
          <p:nvPr/>
        </p:nvSpPr>
        <p:spPr>
          <a:xfrm>
            <a:off x="4409700" y="350475"/>
            <a:ext cx="4733700" cy="4450200"/>
          </a:xfrm>
          <a:prstGeom prst="rect">
            <a:avLst/>
          </a:prstGeom>
          <a:noFill/>
          <a:ln>
            <a:noFill/>
          </a:ln>
        </p:spPr>
        <p:txBody>
          <a:bodyPr anchorCtr="0" anchor="t" bIns="91425" lIns="91425" spcFirstLastPara="1" rIns="91425" wrap="square" tIns="91425">
            <a:noAutofit/>
          </a:bodyPr>
          <a:lstStyle/>
          <a:p>
            <a:pPr indent="-317500" lvl="0" marL="457200" rtl="1" algn="r">
              <a:lnSpc>
                <a:spcPct val="100000"/>
              </a:lnSpc>
              <a:spcBef>
                <a:spcPts val="1200"/>
              </a:spcBef>
              <a:spcAft>
                <a:spcPts val="0"/>
              </a:spcAft>
              <a:buClr>
                <a:schemeClr val="dk1"/>
              </a:buClr>
              <a:buSzPts val="1400"/>
              <a:buFont typeface="Cairo"/>
              <a:buAutoNum type="arabicPeriod"/>
            </a:pPr>
            <a:r>
              <a:rPr lang="ar-EG" sz="1200">
                <a:solidFill>
                  <a:schemeClr val="dk1"/>
                </a:solidFill>
                <a:latin typeface="Cairo"/>
                <a:ea typeface="Cairo"/>
                <a:cs typeface="Cairo"/>
                <a:sym typeface="Cairo"/>
              </a:rPr>
              <a:t> </a:t>
            </a:r>
            <a:r>
              <a:rPr b="1" lang="ar-EG" sz="1200">
                <a:solidFill>
                  <a:schemeClr val="dk1"/>
                </a:solidFill>
                <a:latin typeface="Cairo"/>
                <a:ea typeface="Cairo"/>
                <a:cs typeface="Cairo"/>
                <a:sym typeface="Cairo"/>
              </a:rPr>
              <a:t>هيمنة الأدوات النصية:</a:t>
            </a:r>
            <a:r>
              <a:rPr lang="ar-EG" sz="1200">
                <a:solidFill>
                  <a:schemeClr val="dk1"/>
                </a:solidFill>
                <a:latin typeface="Cairo"/>
                <a:ea typeface="Cairo"/>
                <a:cs typeface="Cairo"/>
                <a:sym typeface="Cairo"/>
              </a:rPr>
              <a:t> وصول نسبة استخدام ChatGPT وGemini إلى 95% يشير إلى أنها أصبحت "</a:t>
            </a:r>
            <a:r>
              <a:rPr b="1" lang="ar-EG" sz="1200">
                <a:solidFill>
                  <a:schemeClr val="dk1"/>
                </a:solidFill>
                <a:latin typeface="Cairo"/>
                <a:ea typeface="Cairo"/>
                <a:cs typeface="Cairo"/>
                <a:sym typeface="Cairo"/>
              </a:rPr>
              <a:t>البنية التحتية</a:t>
            </a:r>
            <a:r>
              <a:rPr lang="ar-EG" sz="1200">
                <a:solidFill>
                  <a:schemeClr val="dk1"/>
                </a:solidFill>
                <a:latin typeface="Cairo"/>
                <a:ea typeface="Cairo"/>
                <a:cs typeface="Cairo"/>
                <a:sym typeface="Cairo"/>
              </a:rPr>
              <a:t>" للعمل الإعلامي؛ حيث لا يقتصر استخدامها على الكتابة فقط، بل في </a:t>
            </a:r>
            <a:r>
              <a:rPr b="1" lang="ar-EG" sz="1200">
                <a:solidFill>
                  <a:schemeClr val="dk1"/>
                </a:solidFill>
                <a:latin typeface="Cairo"/>
                <a:ea typeface="Cairo"/>
                <a:cs typeface="Cairo"/>
                <a:sym typeface="Cairo"/>
              </a:rPr>
              <a:t>التخطيط،</a:t>
            </a:r>
            <a:r>
              <a:rPr lang="ar-EG" sz="1200">
                <a:solidFill>
                  <a:schemeClr val="dk1"/>
                </a:solidFill>
                <a:latin typeface="Cairo"/>
                <a:ea typeface="Cairo"/>
                <a:cs typeface="Cairo"/>
                <a:sym typeface="Cairo"/>
              </a:rPr>
              <a:t> والتلخيص، و</a:t>
            </a:r>
            <a:r>
              <a:rPr b="1" lang="ar-EG" sz="1200">
                <a:solidFill>
                  <a:schemeClr val="dk1"/>
                </a:solidFill>
                <a:latin typeface="Cairo"/>
                <a:ea typeface="Cairo"/>
                <a:cs typeface="Cairo"/>
                <a:sym typeface="Cairo"/>
              </a:rPr>
              <a:t>توليد الأفكار</a:t>
            </a:r>
            <a:r>
              <a:rPr lang="ar-EG" sz="1200">
                <a:solidFill>
                  <a:schemeClr val="dk1"/>
                </a:solidFill>
                <a:latin typeface="Cairo"/>
                <a:ea typeface="Cairo"/>
                <a:cs typeface="Cairo"/>
                <a:sym typeface="Cairo"/>
              </a:rPr>
              <a:t> ، مما جعلها الأداة الأكثر استقطاباً لجميع التخصصات (مخرج، مونتير، معد).</a:t>
            </a:r>
            <a:endParaRPr sz="1200">
              <a:solidFill>
                <a:schemeClr val="dk1"/>
              </a:solidFill>
              <a:latin typeface="Cairo"/>
              <a:ea typeface="Cairo"/>
              <a:cs typeface="Cairo"/>
              <a:sym typeface="Cairo"/>
            </a:endParaRPr>
          </a:p>
          <a:p>
            <a:pPr indent="-317500" lvl="0" marL="457200" rtl="1" algn="r">
              <a:lnSpc>
                <a:spcPct val="100000"/>
              </a:lnSpc>
              <a:spcBef>
                <a:spcPts val="1200"/>
              </a:spcBef>
              <a:spcAft>
                <a:spcPts val="0"/>
              </a:spcAft>
              <a:buClr>
                <a:schemeClr val="dk1"/>
              </a:buClr>
              <a:buSzPts val="1400"/>
              <a:buFont typeface="Cairo"/>
              <a:buAutoNum type="arabicPeriod"/>
            </a:pPr>
            <a:r>
              <a:rPr b="1" lang="ar-EG" sz="1200">
                <a:solidFill>
                  <a:schemeClr val="dk1"/>
                </a:solidFill>
                <a:latin typeface="Cairo"/>
                <a:ea typeface="Cairo"/>
                <a:cs typeface="Cairo"/>
                <a:sym typeface="Cairo"/>
              </a:rPr>
              <a:t>التحول في ثقافة "المصادر"</a:t>
            </a:r>
            <a:r>
              <a:rPr lang="ar-EG" sz="1200">
                <a:solidFill>
                  <a:schemeClr val="dk1"/>
                </a:solidFill>
                <a:latin typeface="Cairo"/>
                <a:ea typeface="Cairo"/>
                <a:cs typeface="Cairo"/>
                <a:sym typeface="Cairo"/>
              </a:rPr>
              <a:t>: نسبة 79.6% لمنصات مثل </a:t>
            </a:r>
            <a:r>
              <a:rPr b="1" lang="ar-EG" sz="1200">
                <a:solidFill>
                  <a:schemeClr val="dk1"/>
                </a:solidFill>
                <a:latin typeface="Cairo"/>
                <a:ea typeface="Cairo"/>
                <a:cs typeface="Cairo"/>
                <a:sym typeface="Cairo"/>
              </a:rPr>
              <a:t>Envato</a:t>
            </a:r>
            <a:r>
              <a:rPr lang="ar-EG" sz="1200">
                <a:solidFill>
                  <a:schemeClr val="dk1"/>
                </a:solidFill>
                <a:latin typeface="Cairo"/>
                <a:ea typeface="Cairo"/>
                <a:cs typeface="Cairo"/>
                <a:sym typeface="Cairo"/>
              </a:rPr>
              <a:t> </a:t>
            </a:r>
            <a:r>
              <a:rPr b="1" lang="ar-EG" sz="1200">
                <a:solidFill>
                  <a:schemeClr val="dk1"/>
                </a:solidFill>
                <a:latin typeface="Cairo"/>
                <a:ea typeface="Cairo"/>
                <a:cs typeface="Cairo"/>
                <a:sym typeface="Cairo"/>
              </a:rPr>
              <a:t>وFreepik</a:t>
            </a:r>
            <a:r>
              <a:rPr lang="ar-EG" sz="1200">
                <a:solidFill>
                  <a:schemeClr val="dk1"/>
                </a:solidFill>
                <a:latin typeface="Cairo"/>
                <a:ea typeface="Cairo"/>
                <a:cs typeface="Cairo"/>
                <a:sym typeface="Cairo"/>
              </a:rPr>
              <a:t> تعكس تحولاً جذرياً في كيفية الحصول على المواد الخام. الإعلامي لم يعد يبحث بشكل تقليدي، بل يعتمد على "</a:t>
            </a:r>
            <a:r>
              <a:rPr b="1" lang="ar-EG" sz="1200">
                <a:solidFill>
                  <a:schemeClr val="dk1"/>
                </a:solidFill>
                <a:latin typeface="Cairo"/>
                <a:ea typeface="Cairo"/>
                <a:cs typeface="Cairo"/>
                <a:sym typeface="Cairo"/>
              </a:rPr>
              <a:t>المكتبات الذكية</a:t>
            </a:r>
            <a:r>
              <a:rPr lang="ar-EG" sz="1200">
                <a:solidFill>
                  <a:schemeClr val="dk1"/>
                </a:solidFill>
                <a:latin typeface="Cairo"/>
                <a:ea typeface="Cairo"/>
                <a:cs typeface="Cairo"/>
                <a:sym typeface="Cairo"/>
              </a:rPr>
              <a:t>" التي تدعمها خوارزميات البحث السريع، مما يفسر ارتفاع متوسط "كفاءة الوقت" الذي استخرجناه سابقاً.</a:t>
            </a:r>
            <a:endParaRPr sz="1200">
              <a:solidFill>
                <a:schemeClr val="dk1"/>
              </a:solidFill>
              <a:latin typeface="Cairo"/>
              <a:ea typeface="Cairo"/>
              <a:cs typeface="Cairo"/>
              <a:sym typeface="Cairo"/>
            </a:endParaRPr>
          </a:p>
          <a:p>
            <a:pPr indent="-317500" lvl="0" marL="457200" rtl="1" algn="r">
              <a:lnSpc>
                <a:spcPct val="100000"/>
              </a:lnSpc>
              <a:spcBef>
                <a:spcPts val="1200"/>
              </a:spcBef>
              <a:spcAft>
                <a:spcPts val="0"/>
              </a:spcAft>
              <a:buClr>
                <a:schemeClr val="dk1"/>
              </a:buClr>
              <a:buSzPts val="1400"/>
              <a:buFont typeface="Cairo"/>
              <a:buAutoNum type="arabicPeriod"/>
            </a:pPr>
            <a:r>
              <a:rPr b="1" lang="ar-EG" sz="1200">
                <a:solidFill>
                  <a:schemeClr val="dk1"/>
                </a:solidFill>
                <a:latin typeface="Cairo"/>
                <a:ea typeface="Cairo"/>
                <a:cs typeface="Cairo"/>
                <a:sym typeface="Cairo"/>
              </a:rPr>
              <a:t>الارتباط المهني التقني</a:t>
            </a:r>
            <a:r>
              <a:rPr lang="ar-EG" sz="1200">
                <a:solidFill>
                  <a:schemeClr val="dk1"/>
                </a:solidFill>
                <a:latin typeface="Cairo"/>
                <a:ea typeface="Cairo"/>
                <a:cs typeface="Cairo"/>
                <a:sym typeface="Cairo"/>
              </a:rPr>
              <a:t>: تراوح نسبة أدوات المونتاج والصور بين </a:t>
            </a:r>
            <a:r>
              <a:rPr b="1" lang="ar-EG" sz="1200">
                <a:solidFill>
                  <a:schemeClr val="dk1"/>
                </a:solidFill>
                <a:latin typeface="Cairo"/>
                <a:ea typeface="Cairo"/>
                <a:cs typeface="Cairo"/>
                <a:sym typeface="Cairo"/>
              </a:rPr>
              <a:t>63%</a:t>
            </a:r>
            <a:r>
              <a:rPr lang="ar-EG" sz="1200">
                <a:solidFill>
                  <a:schemeClr val="dk1"/>
                </a:solidFill>
                <a:latin typeface="Cairo"/>
                <a:ea typeface="Cairo"/>
                <a:cs typeface="Cairo"/>
                <a:sym typeface="Cairo"/>
              </a:rPr>
              <a:t> و71% يتسق تماماً مع حجم عينة (</a:t>
            </a:r>
            <a:r>
              <a:rPr b="1" lang="ar-EG" sz="1200">
                <a:solidFill>
                  <a:schemeClr val="dk1"/>
                </a:solidFill>
                <a:latin typeface="Cairo"/>
                <a:ea typeface="Cairo"/>
                <a:cs typeface="Cairo"/>
                <a:sym typeface="Cairo"/>
              </a:rPr>
              <a:t>المصممين والمونتيرين</a:t>
            </a:r>
            <a:r>
              <a:rPr lang="ar-EG" sz="1200">
                <a:solidFill>
                  <a:schemeClr val="dk1"/>
                </a:solidFill>
                <a:latin typeface="Cairo"/>
                <a:ea typeface="Cairo"/>
                <a:cs typeface="Cairo"/>
                <a:sym typeface="Cairo"/>
              </a:rPr>
              <a:t>) في بحثك. هذا يشير إلى أن استخدام الـ AI في هذه الفئات </a:t>
            </a:r>
            <a:r>
              <a:rPr b="1" lang="ar-EG" sz="1200">
                <a:solidFill>
                  <a:schemeClr val="dk1"/>
                </a:solidFill>
                <a:latin typeface="Cairo"/>
                <a:ea typeface="Cairo"/>
                <a:cs typeface="Cairo"/>
                <a:sym typeface="Cairo"/>
              </a:rPr>
              <a:t>ليس "رفاهية</a:t>
            </a:r>
            <a:r>
              <a:rPr lang="ar-EG" sz="1200">
                <a:solidFill>
                  <a:schemeClr val="dk1"/>
                </a:solidFill>
                <a:latin typeface="Cairo"/>
                <a:ea typeface="Cairo"/>
                <a:cs typeface="Cairo"/>
                <a:sym typeface="Cairo"/>
              </a:rPr>
              <a:t>"، بل هو دمج وظيفي كامل في البرامج الأساسية مثل Adobe Premiere.</a:t>
            </a:r>
            <a:endParaRPr sz="1200">
              <a:solidFill>
                <a:schemeClr val="dk1"/>
              </a:solidFill>
              <a:latin typeface="Cairo"/>
              <a:ea typeface="Cairo"/>
              <a:cs typeface="Cairo"/>
              <a:sym typeface="Cairo"/>
            </a:endParaRPr>
          </a:p>
          <a:p>
            <a:pPr indent="-317500" lvl="0" marL="457200" rtl="1" algn="r">
              <a:lnSpc>
                <a:spcPct val="100000"/>
              </a:lnSpc>
              <a:spcBef>
                <a:spcPts val="1200"/>
              </a:spcBef>
              <a:spcAft>
                <a:spcPts val="1200"/>
              </a:spcAft>
              <a:buClr>
                <a:schemeClr val="dk1"/>
              </a:buClr>
              <a:buSzPts val="1400"/>
              <a:buFont typeface="Cairo"/>
              <a:buAutoNum type="arabicPeriod"/>
            </a:pPr>
            <a:r>
              <a:rPr b="1" lang="ar-EG" sz="1200">
                <a:solidFill>
                  <a:schemeClr val="dk1"/>
                </a:solidFill>
                <a:latin typeface="Cairo"/>
                <a:ea typeface="Cairo"/>
                <a:cs typeface="Cairo"/>
                <a:sym typeface="Cairo"/>
              </a:rPr>
              <a:t>الفجوة في إنتاج الفيديو (Kling AI, Seedance)</a:t>
            </a:r>
            <a:r>
              <a:rPr lang="ar-EG" sz="1200">
                <a:solidFill>
                  <a:schemeClr val="dk1"/>
                </a:solidFill>
                <a:latin typeface="Cairo"/>
                <a:ea typeface="Cairo"/>
                <a:cs typeface="Cairo"/>
                <a:sym typeface="Cairo"/>
              </a:rPr>
              <a:t>: رغم الضجيج حول إنتاج الفيديو بالذكاء الاصطناعي، إلا أن نسبة الاستخدام لا تزال </a:t>
            </a:r>
            <a:r>
              <a:rPr b="1" lang="ar-EG" sz="1200">
                <a:solidFill>
                  <a:schemeClr val="dk1"/>
                </a:solidFill>
                <a:latin typeface="Cairo"/>
                <a:ea typeface="Cairo"/>
                <a:cs typeface="Cairo"/>
                <a:sym typeface="Cairo"/>
              </a:rPr>
              <a:t>39.8%</a:t>
            </a:r>
            <a:r>
              <a:rPr lang="ar-EG" sz="1200">
                <a:solidFill>
                  <a:schemeClr val="dk1"/>
                </a:solidFill>
                <a:latin typeface="Cairo"/>
                <a:ea typeface="Cairo"/>
                <a:cs typeface="Cairo"/>
                <a:sym typeface="Cairo"/>
              </a:rPr>
              <a:t>. التعليق الأكاديمي هنا هو أن هذه الأدوات لا تزال في مرحلة "</a:t>
            </a:r>
            <a:r>
              <a:rPr b="1" lang="ar-EG" sz="1200">
                <a:solidFill>
                  <a:schemeClr val="dk1"/>
                </a:solidFill>
                <a:latin typeface="Cairo"/>
                <a:ea typeface="Cairo"/>
                <a:cs typeface="Cairo"/>
                <a:sym typeface="Cairo"/>
              </a:rPr>
              <a:t>التجربة</a:t>
            </a:r>
            <a:r>
              <a:rPr lang="ar-EG" sz="1200">
                <a:solidFill>
                  <a:schemeClr val="dk1"/>
                </a:solidFill>
                <a:latin typeface="Cairo"/>
                <a:ea typeface="Cairo"/>
                <a:cs typeface="Cairo"/>
                <a:sym typeface="Cairo"/>
              </a:rPr>
              <a:t>" أو أنها تتطلب </a:t>
            </a:r>
            <a:r>
              <a:rPr b="1" lang="ar-EG" sz="1200">
                <a:solidFill>
                  <a:schemeClr val="dk1"/>
                </a:solidFill>
                <a:latin typeface="Cairo"/>
                <a:ea typeface="Cairo"/>
                <a:cs typeface="Cairo"/>
                <a:sym typeface="Cairo"/>
              </a:rPr>
              <a:t>تكلفة عالية</a:t>
            </a:r>
            <a:r>
              <a:rPr lang="ar-EG" sz="1200">
                <a:solidFill>
                  <a:schemeClr val="dk1"/>
                </a:solidFill>
                <a:latin typeface="Cairo"/>
                <a:ea typeface="Cairo"/>
                <a:cs typeface="Cairo"/>
                <a:sym typeface="Cairo"/>
              </a:rPr>
              <a:t> ومهارات معقدة، أو أن المخرجات لا تزال ت</a:t>
            </a:r>
            <a:r>
              <a:rPr b="1" lang="ar-EG" sz="1200">
                <a:solidFill>
                  <a:schemeClr val="dk1"/>
                </a:solidFill>
                <a:latin typeface="Cairo"/>
                <a:ea typeface="Cairo"/>
                <a:cs typeface="Cairo"/>
                <a:sym typeface="Cairo"/>
              </a:rPr>
              <a:t>حتاج لتطوير</a:t>
            </a:r>
            <a:r>
              <a:rPr lang="ar-EG" sz="1200">
                <a:solidFill>
                  <a:schemeClr val="dk1"/>
                </a:solidFill>
                <a:latin typeface="Cairo"/>
                <a:ea typeface="Cairo"/>
                <a:cs typeface="Cairo"/>
                <a:sym typeface="Cairo"/>
              </a:rPr>
              <a:t> لتناسب البث الاحترافي.</a:t>
            </a:r>
            <a:endParaRPr sz="1200">
              <a:solidFill>
                <a:schemeClr val="dk1"/>
              </a:solidFill>
              <a:latin typeface="Cairo"/>
              <a:ea typeface="Cairo"/>
              <a:cs typeface="Cairo"/>
              <a:sym typeface="Cairo"/>
            </a:endParaRPr>
          </a:p>
        </p:txBody>
      </p:sp>
      <p:pic>
        <p:nvPicPr>
          <p:cNvPr id="253" name="Google Shape;253;p30" title="استبدل_Runway,_Sora,_Firefly_لتصبح_202605032046.jpeg"/>
          <p:cNvPicPr preferRelativeResize="0"/>
          <p:nvPr/>
        </p:nvPicPr>
        <p:blipFill>
          <a:blip r:embed="rId3">
            <a:alphaModFix/>
          </a:blip>
          <a:stretch>
            <a:fillRect/>
          </a:stretch>
        </p:blipFill>
        <p:spPr>
          <a:xfrm>
            <a:off x="0" y="413550"/>
            <a:ext cx="4366500" cy="4366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1"/>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9" name="Google Shape;259;p31"/>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19</a:t>
            </a:r>
            <a:endParaRPr sz="1500">
              <a:solidFill>
                <a:srgbClr val="000000"/>
              </a:solidFill>
              <a:latin typeface="Calibri"/>
              <a:ea typeface="Calibri"/>
              <a:cs typeface="Calibri"/>
              <a:sym typeface="Calibri"/>
            </a:endParaRPr>
          </a:p>
        </p:txBody>
      </p:sp>
      <p:sp>
        <p:nvSpPr>
          <p:cNvPr id="260" name="Google Shape;260;p31"/>
          <p:cNvSpPr/>
          <p:nvPr/>
        </p:nvSpPr>
        <p:spPr>
          <a:xfrm>
            <a:off x="-10" y="2055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1400"/>
              </a:spcBef>
              <a:spcAft>
                <a:spcPts val="400"/>
              </a:spcAft>
              <a:buClr>
                <a:schemeClr val="dk1"/>
              </a:buClr>
              <a:buSzPts val="1100"/>
              <a:buFont typeface="Arial"/>
              <a:buNone/>
            </a:pPr>
            <a:r>
              <a:rPr lang="ar-EG" sz="1600">
                <a:solidFill>
                  <a:schemeClr val="lt1"/>
                </a:solidFill>
                <a:latin typeface="Cairo ExtraBold"/>
                <a:ea typeface="Cairo ExtraBold"/>
                <a:cs typeface="Cairo ExtraBold"/>
                <a:sym typeface="Cairo ExtraBold"/>
              </a:rPr>
              <a:t>أعلى خمسة مؤشرات محققة للاتفاق العام وفقاً للوزن النسبي</a:t>
            </a:r>
            <a:endParaRPr sz="1600">
              <a:solidFill>
                <a:schemeClr val="lt1"/>
              </a:solidFill>
              <a:latin typeface="Cairo ExtraBold"/>
              <a:ea typeface="Cairo ExtraBold"/>
              <a:cs typeface="Cairo ExtraBold"/>
              <a:sym typeface="Cairo ExtraBold"/>
            </a:endParaRPr>
          </a:p>
        </p:txBody>
      </p:sp>
      <p:sp>
        <p:nvSpPr>
          <p:cNvPr id="261" name="Google Shape;261;p31"/>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62" name="Google Shape;262;p31"/>
          <p:cNvSpPr/>
          <p:nvPr/>
        </p:nvSpPr>
        <p:spPr>
          <a:xfrm>
            <a:off x="4366500" y="400200"/>
            <a:ext cx="4776900" cy="4400400"/>
          </a:xfrm>
          <a:prstGeom prst="rect">
            <a:avLst/>
          </a:prstGeom>
          <a:solidFill>
            <a:srgbClr val="E5F6F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3ECF1"/>
              </a:solidFill>
              <a:latin typeface="Calibri"/>
              <a:ea typeface="Calibri"/>
              <a:cs typeface="Calibri"/>
              <a:sym typeface="Calibri"/>
            </a:endParaRPr>
          </a:p>
        </p:txBody>
      </p:sp>
      <p:sp>
        <p:nvSpPr>
          <p:cNvPr id="263" name="Google Shape;263;p31"/>
          <p:cNvSpPr txBox="1"/>
          <p:nvPr/>
        </p:nvSpPr>
        <p:spPr>
          <a:xfrm>
            <a:off x="4409700" y="618225"/>
            <a:ext cx="4733700" cy="4182300"/>
          </a:xfrm>
          <a:prstGeom prst="rect">
            <a:avLst/>
          </a:prstGeom>
          <a:noFill/>
          <a:ln>
            <a:noFill/>
          </a:ln>
        </p:spPr>
        <p:txBody>
          <a:bodyPr anchorCtr="0" anchor="t" bIns="91425" lIns="91425" spcFirstLastPara="1" rIns="91425" wrap="square" tIns="91425">
            <a:noAutofit/>
          </a:bodyPr>
          <a:lstStyle/>
          <a:p>
            <a:pPr indent="-298450" lvl="0" marL="457200" rtl="1" algn="r">
              <a:lnSpc>
                <a:spcPct val="150000"/>
              </a:lnSpc>
              <a:spcBef>
                <a:spcPts val="1200"/>
              </a:spcBef>
              <a:spcAft>
                <a:spcPts val="0"/>
              </a:spcAft>
              <a:buClr>
                <a:schemeClr val="dk1"/>
              </a:buClr>
              <a:buSzPts val="1100"/>
              <a:buAutoNum type="arabicPeriod"/>
            </a:pPr>
            <a:r>
              <a:rPr b="1" lang="ar-EG" sz="1100">
                <a:solidFill>
                  <a:schemeClr val="dk1"/>
                </a:solidFill>
                <a:latin typeface="Cairo"/>
                <a:ea typeface="Cairo"/>
                <a:cs typeface="Cairo"/>
                <a:sym typeface="Cairo"/>
              </a:rPr>
              <a:t>تسريع المونتاج الأولي (94.4%):</a:t>
            </a:r>
            <a:r>
              <a:rPr lang="ar-EG" sz="1100">
                <a:solidFill>
                  <a:schemeClr val="dk1"/>
                </a:solidFill>
                <a:latin typeface="Cairo"/>
                <a:ea typeface="Cairo"/>
                <a:cs typeface="Cairo"/>
                <a:sym typeface="Cairo"/>
              </a:rPr>
              <a:t> طفرة في</a:t>
            </a:r>
            <a:r>
              <a:rPr b="1" lang="ar-EG" sz="1100">
                <a:solidFill>
                  <a:schemeClr val="dk1"/>
                </a:solidFill>
                <a:latin typeface="Cairo"/>
                <a:ea typeface="Cairo"/>
                <a:cs typeface="Cairo"/>
                <a:sym typeface="Cairo"/>
              </a:rPr>
              <a:t> سرعة الإنجاز</a:t>
            </a:r>
            <a:r>
              <a:rPr lang="ar-EG" sz="1100">
                <a:solidFill>
                  <a:schemeClr val="dk1"/>
                </a:solidFill>
                <a:latin typeface="Cairo"/>
                <a:ea typeface="Cairo"/>
                <a:cs typeface="Cairo"/>
                <a:sym typeface="Cairo"/>
              </a:rPr>
              <a:t>؛ حيث تم اختصار الوقت المهدر في العمليات الروتينية بنسبة قياسية.</a:t>
            </a:r>
            <a:endParaRPr sz="1100">
              <a:solidFill>
                <a:schemeClr val="dk1"/>
              </a:solidFill>
              <a:latin typeface="Cairo"/>
              <a:ea typeface="Cairo"/>
              <a:cs typeface="Cairo"/>
              <a:sym typeface="Cairo"/>
            </a:endParaRPr>
          </a:p>
          <a:p>
            <a:pPr indent="-298450" lvl="0" marL="457200" rtl="1" algn="r">
              <a:lnSpc>
                <a:spcPct val="150000"/>
              </a:lnSpc>
              <a:spcBef>
                <a:spcPts val="0"/>
              </a:spcBef>
              <a:spcAft>
                <a:spcPts val="0"/>
              </a:spcAft>
              <a:buClr>
                <a:schemeClr val="dk1"/>
              </a:buClr>
              <a:buSzPts val="1100"/>
              <a:buAutoNum type="arabicPeriod"/>
            </a:pPr>
            <a:r>
              <a:rPr b="1" lang="ar-EG" sz="1100">
                <a:solidFill>
                  <a:schemeClr val="dk1"/>
                </a:solidFill>
                <a:latin typeface="Cairo"/>
                <a:ea typeface="Cairo"/>
                <a:cs typeface="Cairo"/>
                <a:sym typeface="Cairo"/>
              </a:rPr>
              <a:t>توليد أفكار بصرية (92.2%):</a:t>
            </a:r>
            <a:r>
              <a:rPr lang="ar-EG" sz="1100">
                <a:solidFill>
                  <a:schemeClr val="dk1"/>
                </a:solidFill>
                <a:latin typeface="Cairo"/>
                <a:ea typeface="Cairo"/>
                <a:cs typeface="Cairo"/>
                <a:sym typeface="Cairo"/>
              </a:rPr>
              <a:t> انتقال من مجرد التنفيذ إلى الشراكة الإبداعية، مما يوفر حلولاً بصرية مبتكرة وغير تقليدية.</a:t>
            </a:r>
            <a:endParaRPr sz="1100">
              <a:solidFill>
                <a:schemeClr val="dk1"/>
              </a:solidFill>
              <a:latin typeface="Cairo"/>
              <a:ea typeface="Cairo"/>
              <a:cs typeface="Cairo"/>
              <a:sym typeface="Cairo"/>
            </a:endParaRPr>
          </a:p>
          <a:p>
            <a:pPr indent="-298450" lvl="0" marL="457200" rtl="1" algn="r">
              <a:lnSpc>
                <a:spcPct val="150000"/>
              </a:lnSpc>
              <a:spcBef>
                <a:spcPts val="0"/>
              </a:spcBef>
              <a:spcAft>
                <a:spcPts val="0"/>
              </a:spcAft>
              <a:buClr>
                <a:schemeClr val="dk1"/>
              </a:buClr>
              <a:buSzPts val="1100"/>
              <a:buAutoNum type="arabicPeriod"/>
            </a:pPr>
            <a:r>
              <a:rPr b="1" lang="ar-EG" sz="1100">
                <a:solidFill>
                  <a:schemeClr val="dk1"/>
                </a:solidFill>
                <a:latin typeface="Cairo"/>
                <a:ea typeface="Cairo"/>
                <a:cs typeface="Cairo"/>
                <a:sym typeface="Cairo"/>
              </a:rPr>
              <a:t>تلخيص المصادر (91.0%):</a:t>
            </a:r>
            <a:r>
              <a:rPr lang="ar-EG" sz="1100">
                <a:solidFill>
                  <a:schemeClr val="dk1"/>
                </a:solidFill>
                <a:latin typeface="Cairo"/>
                <a:ea typeface="Cairo"/>
                <a:cs typeface="Cairo"/>
                <a:sym typeface="Cairo"/>
              </a:rPr>
              <a:t> كفاءة عالية في إدارة المحتوى؛ بتحويل البيانات الضخمة إلى</a:t>
            </a:r>
            <a:r>
              <a:rPr b="1" lang="ar-EG" sz="1100">
                <a:solidFill>
                  <a:schemeClr val="dk1"/>
                </a:solidFill>
                <a:latin typeface="Cairo"/>
                <a:ea typeface="Cairo"/>
                <a:cs typeface="Cairo"/>
                <a:sym typeface="Cairo"/>
              </a:rPr>
              <a:t> مسودات جاهزة</a:t>
            </a:r>
            <a:r>
              <a:rPr lang="ar-EG" sz="1100">
                <a:solidFill>
                  <a:schemeClr val="dk1"/>
                </a:solidFill>
                <a:latin typeface="Cairo"/>
                <a:ea typeface="Cairo"/>
                <a:cs typeface="Cairo"/>
                <a:sym typeface="Cairo"/>
              </a:rPr>
              <a:t> للتنفيذ بسرعة فائقة.</a:t>
            </a:r>
            <a:endParaRPr sz="1100">
              <a:solidFill>
                <a:schemeClr val="dk1"/>
              </a:solidFill>
              <a:latin typeface="Cairo"/>
              <a:ea typeface="Cairo"/>
              <a:cs typeface="Cairo"/>
              <a:sym typeface="Cairo"/>
            </a:endParaRPr>
          </a:p>
          <a:p>
            <a:pPr indent="-298450" lvl="0" marL="457200" rtl="1" algn="r">
              <a:lnSpc>
                <a:spcPct val="150000"/>
              </a:lnSpc>
              <a:spcBef>
                <a:spcPts val="0"/>
              </a:spcBef>
              <a:spcAft>
                <a:spcPts val="0"/>
              </a:spcAft>
              <a:buClr>
                <a:schemeClr val="dk1"/>
              </a:buClr>
              <a:buSzPts val="1100"/>
              <a:buAutoNum type="arabicPeriod"/>
            </a:pPr>
            <a:r>
              <a:rPr b="1" lang="ar-EG" sz="1100">
                <a:solidFill>
                  <a:schemeClr val="dk1"/>
                </a:solidFill>
                <a:latin typeface="Cairo"/>
                <a:ea typeface="Cairo"/>
                <a:cs typeface="Cairo"/>
                <a:sym typeface="Cairo"/>
              </a:rPr>
              <a:t>تحسين جودة المخرجات (88.4%):</a:t>
            </a:r>
            <a:r>
              <a:rPr lang="ar-EG" sz="1100">
                <a:solidFill>
                  <a:schemeClr val="dk1"/>
                </a:solidFill>
                <a:latin typeface="Cairo"/>
                <a:ea typeface="Cairo"/>
                <a:cs typeface="Cairo"/>
                <a:sym typeface="Cairo"/>
              </a:rPr>
              <a:t> ضمان الاحترافية الفنية؛ فالأدوات لا تسرع العمل فحسب، بل ترفع من قيمته </a:t>
            </a:r>
            <a:r>
              <a:rPr b="1" lang="ar-EG" sz="1100">
                <a:solidFill>
                  <a:schemeClr val="dk1"/>
                </a:solidFill>
                <a:latin typeface="Cairo"/>
                <a:ea typeface="Cairo"/>
                <a:cs typeface="Cairo"/>
                <a:sym typeface="Cairo"/>
              </a:rPr>
              <a:t>الجمالية والتقنية</a:t>
            </a:r>
            <a:r>
              <a:rPr lang="ar-EG" sz="1100">
                <a:solidFill>
                  <a:schemeClr val="dk1"/>
                </a:solidFill>
                <a:latin typeface="Cairo"/>
                <a:ea typeface="Cairo"/>
                <a:cs typeface="Cairo"/>
                <a:sym typeface="Cairo"/>
              </a:rPr>
              <a:t>.</a:t>
            </a:r>
            <a:endParaRPr sz="1100">
              <a:solidFill>
                <a:schemeClr val="dk1"/>
              </a:solidFill>
              <a:latin typeface="Cairo"/>
              <a:ea typeface="Cairo"/>
              <a:cs typeface="Cairo"/>
              <a:sym typeface="Cairo"/>
            </a:endParaRPr>
          </a:p>
          <a:p>
            <a:pPr indent="-298450" lvl="0" marL="457200" rtl="1" algn="r">
              <a:lnSpc>
                <a:spcPct val="150000"/>
              </a:lnSpc>
              <a:spcBef>
                <a:spcPts val="0"/>
              </a:spcBef>
              <a:spcAft>
                <a:spcPts val="0"/>
              </a:spcAft>
              <a:buClr>
                <a:schemeClr val="dk1"/>
              </a:buClr>
              <a:buSzPts val="1100"/>
              <a:buAutoNum type="arabicPeriod"/>
            </a:pPr>
            <a:r>
              <a:rPr b="1" lang="ar-EG" sz="1100">
                <a:solidFill>
                  <a:schemeClr val="dk1"/>
                </a:solidFill>
                <a:latin typeface="Cairo"/>
                <a:ea typeface="Cairo"/>
                <a:cs typeface="Cairo"/>
                <a:sym typeface="Cairo"/>
              </a:rPr>
              <a:t>البحث عن المواد (87.6%):</a:t>
            </a:r>
            <a:r>
              <a:rPr lang="ar-EG" sz="1100">
                <a:solidFill>
                  <a:schemeClr val="dk1"/>
                </a:solidFill>
                <a:latin typeface="Cairo"/>
                <a:ea typeface="Cairo"/>
                <a:cs typeface="Cairo"/>
                <a:sym typeface="Cairo"/>
              </a:rPr>
              <a:t> تميز في التحكم اللوجستي؛ وسهولة الوصول </a:t>
            </a:r>
            <a:r>
              <a:rPr b="1" lang="ar-EG" sz="1100">
                <a:solidFill>
                  <a:schemeClr val="dk1"/>
                </a:solidFill>
                <a:latin typeface="Cairo"/>
                <a:ea typeface="Cairo"/>
                <a:cs typeface="Cairo"/>
                <a:sym typeface="Cairo"/>
              </a:rPr>
              <a:t>للمواد الأرشيفية</a:t>
            </a:r>
            <a:r>
              <a:rPr lang="ar-EG" sz="1100">
                <a:solidFill>
                  <a:schemeClr val="dk1"/>
                </a:solidFill>
                <a:latin typeface="Cairo"/>
                <a:ea typeface="Cairo"/>
                <a:cs typeface="Cairo"/>
                <a:sym typeface="Cairo"/>
              </a:rPr>
              <a:t> مما يمنح صانع المحتوى سيطرة كاملة على أدواته.</a:t>
            </a:r>
            <a:endParaRPr sz="1200">
              <a:solidFill>
                <a:schemeClr val="dk1"/>
              </a:solidFill>
              <a:latin typeface="Cairo"/>
              <a:ea typeface="Cairo"/>
              <a:cs typeface="Cairo"/>
              <a:sym typeface="Cairo"/>
            </a:endParaRPr>
          </a:p>
        </p:txBody>
      </p:sp>
      <p:pic>
        <p:nvPicPr>
          <p:cNvPr id="264" name="Google Shape;264;p31" title="استبدل_تسريع_المسودة_الأولية_لتصبح_202605032115.jpeg"/>
          <p:cNvPicPr preferRelativeResize="0"/>
          <p:nvPr/>
        </p:nvPicPr>
        <p:blipFill>
          <a:blip r:embed="rId3">
            <a:alphaModFix/>
          </a:blip>
          <a:stretch>
            <a:fillRect/>
          </a:stretch>
        </p:blipFill>
        <p:spPr>
          <a:xfrm>
            <a:off x="0" y="434100"/>
            <a:ext cx="4366500" cy="4366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4"/>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8" name="Google Shape;98;p14"/>
          <p:cNvSpPr/>
          <p:nvPr/>
        </p:nvSpPr>
        <p:spPr>
          <a:xfrm>
            <a:off x="5862" y="0"/>
            <a:ext cx="9144000" cy="4002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9" name="Google Shape;99;p14"/>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b="0" i="0" lang="ar-EG" sz="1800" u="none" cap="none" strike="noStrike">
                <a:solidFill>
                  <a:srgbClr val="000000"/>
                </a:solidFill>
                <a:latin typeface="Calibri"/>
                <a:ea typeface="Calibri"/>
                <a:cs typeface="Calibri"/>
                <a:sym typeface="Calibri"/>
              </a:rPr>
              <a:t>2</a:t>
            </a:r>
            <a:endParaRPr b="0" i="0" sz="1800" u="none" cap="none" strike="noStrike">
              <a:solidFill>
                <a:srgbClr val="000000"/>
              </a:solidFill>
              <a:latin typeface="Calibri"/>
              <a:ea typeface="Calibri"/>
              <a:cs typeface="Calibri"/>
              <a:sym typeface="Calibri"/>
            </a:endParaRPr>
          </a:p>
        </p:txBody>
      </p:sp>
      <p:sp>
        <p:nvSpPr>
          <p:cNvPr id="100" name="Google Shape;100;p14"/>
          <p:cNvSpPr/>
          <p:nvPr/>
        </p:nvSpPr>
        <p:spPr>
          <a:xfrm>
            <a:off x="46950" y="592050"/>
            <a:ext cx="9102900" cy="42084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304800" lvl="0" marL="457200" rtl="1" algn="just">
              <a:lnSpc>
                <a:spcPct val="150000"/>
              </a:lnSpc>
              <a:spcBef>
                <a:spcPts val="0"/>
              </a:spcBef>
              <a:spcAft>
                <a:spcPts val="0"/>
              </a:spcAft>
              <a:buClr>
                <a:schemeClr val="dk1"/>
              </a:buClr>
              <a:buSzPts val="1200"/>
              <a:buChar char="●"/>
            </a:pPr>
            <a:r>
              <a:rPr lang="ar-EG" sz="1200">
                <a:solidFill>
                  <a:schemeClr val="dk1"/>
                </a:solidFill>
                <a:latin typeface="Cairo"/>
                <a:ea typeface="Cairo"/>
                <a:cs typeface="Cairo"/>
                <a:sym typeface="Cairo"/>
              </a:rPr>
              <a:t>التحول من الأداة إلى "</a:t>
            </a:r>
            <a:r>
              <a:rPr b="1" lang="ar-EG" sz="1200">
                <a:solidFill>
                  <a:schemeClr val="dk1"/>
                </a:solidFill>
                <a:latin typeface="Cairo"/>
                <a:ea typeface="Cairo"/>
                <a:cs typeface="Cairo"/>
                <a:sym typeface="Cairo"/>
              </a:rPr>
              <a:t>الشريك الإبداعي</a:t>
            </a:r>
            <a:r>
              <a:rPr lang="ar-EG" sz="1200">
                <a:solidFill>
                  <a:schemeClr val="dk1"/>
                </a:solidFill>
                <a:latin typeface="Cairo"/>
                <a:ea typeface="Cairo"/>
                <a:cs typeface="Cairo"/>
                <a:sym typeface="Cairo"/>
              </a:rPr>
              <a:t>": تجاوز دور النماذج اللغوية المتطورة (LLMs) والوسائط المتعددة </a:t>
            </a:r>
            <a:r>
              <a:rPr b="1" lang="ar-EG" sz="1200">
                <a:solidFill>
                  <a:schemeClr val="dk1"/>
                </a:solidFill>
                <a:latin typeface="Cairo"/>
                <a:ea typeface="Cairo"/>
                <a:cs typeface="Cairo"/>
                <a:sym typeface="Cairo"/>
              </a:rPr>
              <a:t>مجرد المساعدة التقنية</a:t>
            </a:r>
            <a:r>
              <a:rPr lang="ar-EG" sz="1200">
                <a:solidFill>
                  <a:schemeClr val="dk1"/>
                </a:solidFill>
                <a:latin typeface="Cairo"/>
                <a:ea typeface="Cairo"/>
                <a:cs typeface="Cairo"/>
                <a:sym typeface="Cairo"/>
              </a:rPr>
              <a:t>، لتصبح </a:t>
            </a:r>
            <a:r>
              <a:rPr b="1" lang="ar-EG" sz="1200">
                <a:solidFill>
                  <a:schemeClr val="dk1"/>
                </a:solidFill>
                <a:latin typeface="Cairo"/>
                <a:ea typeface="Cairo"/>
                <a:cs typeface="Cairo"/>
                <a:sym typeface="Cairo"/>
              </a:rPr>
              <a:t>شريكاً قادراً على فهم السياق</a:t>
            </a:r>
            <a:r>
              <a:rPr lang="ar-EG" sz="1200">
                <a:solidFill>
                  <a:schemeClr val="dk1"/>
                </a:solidFill>
                <a:latin typeface="Cairo"/>
                <a:ea typeface="Cairo"/>
                <a:cs typeface="Cairo"/>
                <a:sym typeface="Cairo"/>
              </a:rPr>
              <a:t> واتخاذ قرارات إنتاجية معقدة.</a:t>
            </a:r>
            <a:endParaRPr sz="1200">
              <a:solidFill>
                <a:schemeClr val="dk1"/>
              </a:solidFill>
              <a:latin typeface="Cairo"/>
              <a:ea typeface="Cairo"/>
              <a:cs typeface="Cairo"/>
              <a:sym typeface="Cairo"/>
            </a:endParaRPr>
          </a:p>
          <a:p>
            <a:pPr indent="-304800" lvl="0" marL="457200" rtl="1" algn="just">
              <a:lnSpc>
                <a:spcPct val="150000"/>
              </a:lnSpc>
              <a:spcBef>
                <a:spcPts val="0"/>
              </a:spcBef>
              <a:spcAft>
                <a:spcPts val="0"/>
              </a:spcAft>
              <a:buClr>
                <a:schemeClr val="dk1"/>
              </a:buClr>
              <a:buSzPts val="1200"/>
              <a:buChar char="●"/>
            </a:pPr>
            <a:r>
              <a:rPr lang="ar-EG" sz="1200">
                <a:solidFill>
                  <a:schemeClr val="dk1"/>
                </a:solidFill>
                <a:latin typeface="Cairo"/>
                <a:ea typeface="Cairo"/>
                <a:cs typeface="Cairo"/>
                <a:sym typeface="Cairo"/>
              </a:rPr>
              <a:t>ثورة "</a:t>
            </a:r>
            <a:r>
              <a:rPr b="1" lang="ar-EG" sz="1200">
                <a:solidFill>
                  <a:schemeClr val="dk1"/>
                </a:solidFill>
                <a:latin typeface="Cairo"/>
                <a:ea typeface="Cairo"/>
                <a:cs typeface="Cairo"/>
                <a:sym typeface="Cairo"/>
              </a:rPr>
              <a:t>المونتاج الموجه بالنص</a:t>
            </a:r>
            <a:r>
              <a:rPr lang="ar-EG" sz="1200">
                <a:solidFill>
                  <a:schemeClr val="dk1"/>
                </a:solidFill>
                <a:latin typeface="Cairo"/>
                <a:ea typeface="Cairo"/>
                <a:cs typeface="Cairo"/>
                <a:sym typeface="Cairo"/>
              </a:rPr>
              <a:t>": أحدثت التقنيات المعتمدة على "</a:t>
            </a:r>
            <a:r>
              <a:rPr b="1" lang="ar-EG" sz="1200">
                <a:solidFill>
                  <a:schemeClr val="dk1"/>
                </a:solidFill>
                <a:latin typeface="Cairo"/>
                <a:ea typeface="Cairo"/>
                <a:cs typeface="Cairo"/>
                <a:sym typeface="Cairo"/>
              </a:rPr>
              <a:t>اللغة</a:t>
            </a:r>
            <a:r>
              <a:rPr lang="ar-EG" sz="1200">
                <a:solidFill>
                  <a:schemeClr val="dk1"/>
                </a:solidFill>
                <a:latin typeface="Cairo"/>
                <a:ea typeface="Cairo"/>
                <a:cs typeface="Cairo"/>
                <a:sym typeface="Cairo"/>
              </a:rPr>
              <a:t>" كواجهة تحكم تحولاً جذرياً في مراحل الإنتاج (</a:t>
            </a:r>
            <a:r>
              <a:rPr b="1" lang="ar-EG" sz="1200">
                <a:solidFill>
                  <a:schemeClr val="dk1"/>
                </a:solidFill>
                <a:latin typeface="Cairo"/>
                <a:ea typeface="Cairo"/>
                <a:cs typeface="Cairo"/>
                <a:sym typeface="Cairo"/>
              </a:rPr>
              <a:t>سيناريو، مونتاج، أرشفة</a:t>
            </a:r>
            <a:r>
              <a:rPr lang="ar-EG" sz="1200">
                <a:solidFill>
                  <a:schemeClr val="dk1"/>
                </a:solidFill>
                <a:latin typeface="Cairo"/>
                <a:ea typeface="Cairo"/>
                <a:cs typeface="Cairo"/>
                <a:sym typeface="Cairo"/>
              </a:rPr>
              <a:t>)، مما ألغى النمط التقليدي للعمل اليدوي.</a:t>
            </a:r>
            <a:endParaRPr sz="1200">
              <a:solidFill>
                <a:schemeClr val="dk1"/>
              </a:solidFill>
              <a:latin typeface="Cairo"/>
              <a:ea typeface="Cairo"/>
              <a:cs typeface="Cairo"/>
              <a:sym typeface="Cairo"/>
            </a:endParaRPr>
          </a:p>
          <a:p>
            <a:pPr indent="-304800" lvl="0" marL="457200" rtl="1" algn="just">
              <a:lnSpc>
                <a:spcPct val="150000"/>
              </a:lnSpc>
              <a:spcBef>
                <a:spcPts val="0"/>
              </a:spcBef>
              <a:spcAft>
                <a:spcPts val="0"/>
              </a:spcAft>
              <a:buClr>
                <a:schemeClr val="dk1"/>
              </a:buClr>
              <a:buSzPts val="1200"/>
              <a:buChar char="●"/>
            </a:pPr>
            <a:r>
              <a:rPr b="1" lang="ar-EG" sz="1200">
                <a:solidFill>
                  <a:schemeClr val="dk1"/>
                </a:solidFill>
                <a:latin typeface="Cairo"/>
                <a:ea typeface="Cairo"/>
                <a:cs typeface="Cairo"/>
                <a:sym typeface="Cairo"/>
              </a:rPr>
              <a:t>رفع الكفاءة وتعزيز الابتكار</a:t>
            </a:r>
            <a:r>
              <a:rPr lang="ar-EG" sz="1200">
                <a:solidFill>
                  <a:schemeClr val="dk1"/>
                </a:solidFill>
                <a:latin typeface="Cairo"/>
                <a:ea typeface="Cairo"/>
                <a:cs typeface="Cairo"/>
                <a:sym typeface="Cairo"/>
              </a:rPr>
              <a:t>: ساهم الاعتماد على الوكلاء الأذكياء في </a:t>
            </a:r>
            <a:r>
              <a:rPr b="1" lang="ar-EG" sz="1200">
                <a:solidFill>
                  <a:schemeClr val="dk1"/>
                </a:solidFill>
                <a:latin typeface="Cairo"/>
                <a:ea typeface="Cairo"/>
                <a:cs typeface="Cairo"/>
                <a:sym typeface="Cairo"/>
              </a:rPr>
              <a:t>زيادة السرعة التشغيلية</a:t>
            </a:r>
            <a:r>
              <a:rPr lang="ar-EG" sz="1200">
                <a:solidFill>
                  <a:schemeClr val="dk1"/>
                </a:solidFill>
                <a:latin typeface="Cairo"/>
                <a:ea typeface="Cairo"/>
                <a:cs typeface="Cairo"/>
                <a:sym typeface="Cairo"/>
              </a:rPr>
              <a:t> وفتح </a:t>
            </a:r>
            <a:r>
              <a:rPr b="1" lang="ar-EG" sz="1200">
                <a:solidFill>
                  <a:schemeClr val="dk1"/>
                </a:solidFill>
                <a:latin typeface="Cairo"/>
                <a:ea typeface="Cairo"/>
                <a:cs typeface="Cairo"/>
                <a:sym typeface="Cairo"/>
              </a:rPr>
              <a:t>آفاق إبداعية جديدة</a:t>
            </a:r>
            <a:r>
              <a:rPr lang="ar-EG" sz="1200">
                <a:solidFill>
                  <a:schemeClr val="dk1"/>
                </a:solidFill>
                <a:latin typeface="Cairo"/>
                <a:ea typeface="Cairo"/>
                <a:cs typeface="Cairo"/>
                <a:sym typeface="Cairo"/>
              </a:rPr>
              <a:t> لم تكن متاحة بالوسائل القديمة.</a:t>
            </a:r>
            <a:endParaRPr sz="1200">
              <a:solidFill>
                <a:schemeClr val="dk1"/>
              </a:solidFill>
              <a:latin typeface="Cairo"/>
              <a:ea typeface="Cairo"/>
              <a:cs typeface="Cairo"/>
              <a:sym typeface="Cairo"/>
            </a:endParaRPr>
          </a:p>
          <a:p>
            <a:pPr indent="-304800" lvl="0" marL="457200" rtl="1" algn="just">
              <a:lnSpc>
                <a:spcPct val="150000"/>
              </a:lnSpc>
              <a:spcBef>
                <a:spcPts val="0"/>
              </a:spcBef>
              <a:spcAft>
                <a:spcPts val="0"/>
              </a:spcAft>
              <a:buClr>
                <a:schemeClr val="dk1"/>
              </a:buClr>
              <a:buSzPts val="1200"/>
              <a:buChar char="●"/>
            </a:pPr>
            <a:r>
              <a:rPr b="1" lang="ar-EG" sz="1200">
                <a:solidFill>
                  <a:schemeClr val="dk1"/>
                </a:solidFill>
                <a:latin typeface="Cairo"/>
                <a:ea typeface="Cairo"/>
                <a:cs typeface="Cairo"/>
                <a:sym typeface="Cairo"/>
              </a:rPr>
              <a:t>تحديات الجودة والموثوقية</a:t>
            </a:r>
            <a:r>
              <a:rPr lang="ar-EG" sz="1200">
                <a:solidFill>
                  <a:schemeClr val="dk1"/>
                </a:solidFill>
                <a:latin typeface="Cairo"/>
                <a:ea typeface="Cairo"/>
                <a:cs typeface="Cairo"/>
                <a:sym typeface="Cairo"/>
              </a:rPr>
              <a:t>: يطرح هذا التسارع التكنولوجي تساؤلات حول </a:t>
            </a:r>
            <a:r>
              <a:rPr b="1" lang="ar-EG" sz="1200">
                <a:solidFill>
                  <a:schemeClr val="dk1"/>
                </a:solidFill>
                <a:latin typeface="Cairo"/>
                <a:ea typeface="Cairo"/>
                <a:cs typeface="Cairo"/>
                <a:sym typeface="Cairo"/>
              </a:rPr>
              <a:t>مدى دقة المخرجات الإعلامية</a:t>
            </a:r>
            <a:r>
              <a:rPr lang="ar-EG" sz="1200">
                <a:solidFill>
                  <a:schemeClr val="dk1"/>
                </a:solidFill>
                <a:latin typeface="Cairo"/>
                <a:ea typeface="Cairo"/>
                <a:cs typeface="Cairo"/>
                <a:sym typeface="Cairo"/>
              </a:rPr>
              <a:t> واتساقها في ظل التداخل بين الرؤية البشرية والذكاء الاصطناعي.</a:t>
            </a:r>
            <a:endParaRPr sz="1200">
              <a:solidFill>
                <a:schemeClr val="dk1"/>
              </a:solidFill>
              <a:latin typeface="Cairo"/>
              <a:ea typeface="Cairo"/>
              <a:cs typeface="Cairo"/>
              <a:sym typeface="Cairo"/>
            </a:endParaRPr>
          </a:p>
          <a:p>
            <a:pPr indent="-304800" lvl="0" marL="457200" rtl="1" algn="just">
              <a:lnSpc>
                <a:spcPct val="150000"/>
              </a:lnSpc>
              <a:spcBef>
                <a:spcPts val="0"/>
              </a:spcBef>
              <a:spcAft>
                <a:spcPts val="0"/>
              </a:spcAft>
              <a:buClr>
                <a:schemeClr val="dk1"/>
              </a:buClr>
              <a:buSzPts val="1200"/>
              <a:buChar char="●"/>
            </a:pPr>
            <a:r>
              <a:rPr b="1" lang="ar-EG" sz="1200">
                <a:solidFill>
                  <a:schemeClr val="dk1"/>
                </a:solidFill>
                <a:latin typeface="Cairo"/>
                <a:ea typeface="Cairo"/>
                <a:cs typeface="Cairo"/>
                <a:sym typeface="Cairo"/>
              </a:rPr>
              <a:t>مواجهة العوائق الأخلاقية والمهنية</a:t>
            </a:r>
            <a:r>
              <a:rPr lang="ar-EG" sz="1200">
                <a:solidFill>
                  <a:schemeClr val="dk1"/>
                </a:solidFill>
                <a:latin typeface="Cairo"/>
                <a:ea typeface="Cairo"/>
                <a:cs typeface="Cairo"/>
                <a:sym typeface="Cairo"/>
              </a:rPr>
              <a:t>: يسلط البحث الضوء على التحديات التي تواجه الممارسين، مثل </a:t>
            </a:r>
            <a:r>
              <a:rPr b="1" lang="ar-EG" sz="1200">
                <a:solidFill>
                  <a:schemeClr val="dk1"/>
                </a:solidFill>
                <a:latin typeface="Cairo"/>
                <a:ea typeface="Cairo"/>
                <a:cs typeface="Cairo"/>
                <a:sym typeface="Cairo"/>
              </a:rPr>
              <a:t>حقوق الملكية والتحيز</a:t>
            </a:r>
            <a:r>
              <a:rPr lang="ar-EG" sz="1200">
                <a:solidFill>
                  <a:schemeClr val="dk1"/>
                </a:solidFill>
                <a:latin typeface="Cairo"/>
                <a:ea typeface="Cairo"/>
                <a:cs typeface="Cairo"/>
                <a:sym typeface="Cairo"/>
              </a:rPr>
              <a:t>، لتقييم مستقبل الصناعة الإعلامية في عام 2026.</a:t>
            </a:r>
            <a:endParaRPr sz="1200">
              <a:solidFill>
                <a:schemeClr val="dk1"/>
              </a:solidFill>
              <a:latin typeface="Cairo"/>
              <a:ea typeface="Cairo"/>
              <a:cs typeface="Cairo"/>
              <a:sym typeface="Cairo"/>
            </a:endParaRPr>
          </a:p>
          <a:p>
            <a:pPr indent="-304800" lvl="0" marL="457200" rtl="1" algn="just">
              <a:lnSpc>
                <a:spcPct val="150000"/>
              </a:lnSpc>
              <a:spcBef>
                <a:spcPts val="0"/>
              </a:spcBef>
              <a:spcAft>
                <a:spcPts val="0"/>
              </a:spcAft>
              <a:buClr>
                <a:schemeClr val="dk1"/>
              </a:buClr>
              <a:buSzPts val="1200"/>
              <a:buChar char="●"/>
            </a:pPr>
            <a:r>
              <a:rPr b="1" lang="ar-EG" sz="1200">
                <a:solidFill>
                  <a:schemeClr val="dk1"/>
                </a:solidFill>
                <a:latin typeface="Cairo"/>
                <a:ea typeface="Cairo"/>
                <a:cs typeface="Cairo"/>
                <a:sym typeface="Cairo"/>
              </a:rPr>
              <a:t>هدف الدراسة</a:t>
            </a:r>
            <a:r>
              <a:rPr lang="ar-EG" sz="1200">
                <a:solidFill>
                  <a:schemeClr val="dk1"/>
                </a:solidFill>
                <a:latin typeface="Cairo"/>
                <a:ea typeface="Cairo"/>
                <a:cs typeface="Cairo"/>
                <a:sym typeface="Cairo"/>
              </a:rPr>
              <a:t>: رصد وتقييم أثر هذه النماذج من خلال استطلاع آراء الخبراء والممارسين لتحديد الفرص والمخاطر التي تشكل ملامح الواقع الإعلامي الجديد.</a:t>
            </a:r>
            <a:endParaRPr sz="3300">
              <a:solidFill>
                <a:srgbClr val="0C0C0C"/>
              </a:solidFill>
              <a:latin typeface="Cairo"/>
              <a:ea typeface="Cairo"/>
              <a:cs typeface="Cairo"/>
              <a:sym typeface="Cairo"/>
            </a:endParaRPr>
          </a:p>
        </p:txBody>
      </p:sp>
      <p:sp>
        <p:nvSpPr>
          <p:cNvPr id="101" name="Google Shape;101;p14"/>
          <p:cNvSpPr/>
          <p:nvPr/>
        </p:nvSpPr>
        <p:spPr>
          <a:xfrm>
            <a:off x="-67850" y="-98700"/>
            <a:ext cx="9229500" cy="597600"/>
          </a:xfrm>
          <a:prstGeom prst="rect">
            <a:avLst/>
          </a:prstGeom>
          <a:solidFill>
            <a:srgbClr val="B08200"/>
          </a:solidFill>
          <a:ln cap="flat" cmpd="sng" w="9525">
            <a:solidFill>
              <a:srgbClr val="B08200"/>
            </a:solidFill>
            <a:prstDash val="solid"/>
            <a:round/>
            <a:headEnd len="sm" w="sm" type="none"/>
            <a:tailEnd len="sm" w="sm" type="none"/>
          </a:ln>
          <a:effectLst>
            <a:outerShdw blurRad="40000" rotWithShape="0" dir="5400000" dist="20000">
              <a:srgbClr val="000000">
                <a:alpha val="38040"/>
              </a:srgbClr>
            </a:outerShdw>
          </a:effectLst>
        </p:spPr>
        <p:txBody>
          <a:bodyPr anchorCtr="0" anchor="ctr" bIns="45700" lIns="91425" spcFirstLastPara="1" rIns="91425" wrap="square" tIns="45700">
            <a:noAutofit/>
          </a:bodyPr>
          <a:lstStyle/>
          <a:p>
            <a:pPr indent="0" lvl="0" marL="0" marR="0" rtl="1" algn="ctr">
              <a:spcBef>
                <a:spcPts val="0"/>
              </a:spcBef>
              <a:spcAft>
                <a:spcPts val="0"/>
              </a:spcAft>
              <a:buNone/>
            </a:pPr>
            <a:r>
              <a:rPr i="0" lang="ar-EG" sz="2500" u="none" cap="none" strike="noStrike">
                <a:solidFill>
                  <a:schemeClr val="lt1"/>
                </a:solidFill>
                <a:latin typeface="Cairo ExtraBold"/>
                <a:ea typeface="Cairo ExtraBold"/>
                <a:cs typeface="Cairo ExtraBold"/>
                <a:sym typeface="Cairo ExtraBold"/>
              </a:rPr>
              <a:t>مقدمة</a:t>
            </a:r>
            <a:endParaRPr sz="2500">
              <a:solidFill>
                <a:schemeClr val="lt1"/>
              </a:solidFill>
              <a:latin typeface="Cairo ExtraBold"/>
              <a:ea typeface="Cairo ExtraBold"/>
              <a:cs typeface="Cairo ExtraBold"/>
              <a:sym typeface="Cairo ExtraBo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2"/>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0" name="Google Shape;270;p32"/>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20</a:t>
            </a:r>
            <a:endParaRPr sz="1500">
              <a:solidFill>
                <a:srgbClr val="000000"/>
              </a:solidFill>
              <a:latin typeface="Calibri"/>
              <a:ea typeface="Calibri"/>
              <a:cs typeface="Calibri"/>
              <a:sym typeface="Calibri"/>
            </a:endParaRPr>
          </a:p>
        </p:txBody>
      </p:sp>
      <p:sp>
        <p:nvSpPr>
          <p:cNvPr id="271" name="Google Shape;271;p32"/>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1100"/>
              <a:buFont typeface="Arial"/>
              <a:buNone/>
            </a:pPr>
            <a:r>
              <a:rPr lang="ar-EG">
                <a:solidFill>
                  <a:schemeClr val="lt1"/>
                </a:solidFill>
                <a:latin typeface="Cairo ExtraBold"/>
                <a:ea typeface="Cairo ExtraBold"/>
                <a:cs typeface="Cairo ExtraBold"/>
                <a:sym typeface="Cairo ExtraBold"/>
              </a:rPr>
              <a:t>تحليل مؤشرات الأداء الرئيسية (KPIs) لتبني الذكاء الاصطناعي</a:t>
            </a:r>
            <a:endParaRPr sz="2500">
              <a:solidFill>
                <a:schemeClr val="lt1"/>
              </a:solidFill>
              <a:latin typeface="Cairo ExtraBold"/>
              <a:ea typeface="Cairo ExtraBold"/>
              <a:cs typeface="Cairo ExtraBold"/>
              <a:sym typeface="Cairo ExtraBold"/>
            </a:endParaRPr>
          </a:p>
        </p:txBody>
      </p:sp>
      <p:sp>
        <p:nvSpPr>
          <p:cNvPr id="272" name="Google Shape;272;p32"/>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73" name="Google Shape;273;p32"/>
          <p:cNvSpPr/>
          <p:nvPr/>
        </p:nvSpPr>
        <p:spPr>
          <a:xfrm>
            <a:off x="4366500" y="420750"/>
            <a:ext cx="4776900" cy="4359300"/>
          </a:xfrm>
          <a:prstGeom prst="rect">
            <a:avLst/>
          </a:prstGeom>
          <a:solidFill>
            <a:srgbClr val="F0F8F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3ECF1"/>
              </a:solidFill>
              <a:latin typeface="Calibri"/>
              <a:ea typeface="Calibri"/>
              <a:cs typeface="Calibri"/>
              <a:sym typeface="Calibri"/>
            </a:endParaRPr>
          </a:p>
        </p:txBody>
      </p:sp>
      <p:sp>
        <p:nvSpPr>
          <p:cNvPr id="274" name="Google Shape;274;p32"/>
          <p:cNvSpPr txBox="1"/>
          <p:nvPr/>
        </p:nvSpPr>
        <p:spPr>
          <a:xfrm>
            <a:off x="4409700" y="400200"/>
            <a:ext cx="4733700" cy="4313100"/>
          </a:xfrm>
          <a:prstGeom prst="rect">
            <a:avLst/>
          </a:prstGeom>
          <a:noFill/>
          <a:ln>
            <a:noFill/>
          </a:ln>
        </p:spPr>
        <p:txBody>
          <a:bodyPr anchorCtr="0" anchor="t" bIns="91425" lIns="91425" spcFirstLastPara="1" rIns="91425" wrap="square" tIns="91425">
            <a:noAutofit/>
          </a:bodyPr>
          <a:lstStyle/>
          <a:p>
            <a:pPr indent="-298450" lvl="0" marL="457200" rtl="1" algn="r">
              <a:lnSpc>
                <a:spcPct val="115000"/>
              </a:lnSpc>
              <a:spcBef>
                <a:spcPts val="1200"/>
              </a:spcBef>
              <a:spcAft>
                <a:spcPts val="0"/>
              </a:spcAft>
              <a:buClr>
                <a:schemeClr val="dk1"/>
              </a:buClr>
              <a:buSzPts val="1100"/>
              <a:buFont typeface="Simplified Arabic"/>
              <a:buAutoNum type="arabicPeriod"/>
            </a:pPr>
            <a:r>
              <a:rPr b="1" lang="ar-EG" sz="1100">
                <a:solidFill>
                  <a:schemeClr val="dk1"/>
                </a:solidFill>
                <a:latin typeface="Cairo"/>
                <a:ea typeface="Cairo"/>
                <a:cs typeface="Cairo"/>
                <a:sym typeface="Cairo"/>
              </a:rPr>
              <a:t>صدارة الكفاءة (94.4%)</a:t>
            </a:r>
            <a:r>
              <a:rPr lang="ar-EG" sz="1100">
                <a:solidFill>
                  <a:schemeClr val="dk1"/>
                </a:solidFill>
                <a:latin typeface="Cairo"/>
                <a:ea typeface="Cairo"/>
                <a:cs typeface="Cairo"/>
                <a:sym typeface="Cairo"/>
              </a:rPr>
              <a:t>: حقق محور "الكفاءة والإنتاجية" أعلى معدل اتفاق، مما يشير إلى أن القيمة الأولى التي لمسها الإعلاميون هي "</a:t>
            </a:r>
            <a:r>
              <a:rPr b="1" lang="ar-EG" sz="1100">
                <a:solidFill>
                  <a:schemeClr val="dk1"/>
                </a:solidFill>
                <a:latin typeface="Cairo"/>
                <a:ea typeface="Cairo"/>
                <a:cs typeface="Cairo"/>
                <a:sym typeface="Cairo"/>
              </a:rPr>
              <a:t>ضغط الزمن الإنتاجي</a:t>
            </a:r>
            <a:r>
              <a:rPr lang="ar-EG" sz="1100">
                <a:solidFill>
                  <a:schemeClr val="dk1"/>
                </a:solidFill>
                <a:latin typeface="Cairo"/>
                <a:ea typeface="Cairo"/>
                <a:cs typeface="Cairo"/>
                <a:sym typeface="Cairo"/>
              </a:rPr>
              <a:t>". فالقدرة على إنجاز المهام الروتينية (</a:t>
            </a:r>
            <a:r>
              <a:rPr b="1" lang="ar-EG" sz="1100">
                <a:solidFill>
                  <a:schemeClr val="dk1"/>
                </a:solidFill>
                <a:latin typeface="Cairo"/>
                <a:ea typeface="Cairo"/>
                <a:cs typeface="Cairo"/>
                <a:sym typeface="Cairo"/>
              </a:rPr>
              <a:t>مثل تفريغ النصوص أو المونتاج الأولي</a:t>
            </a:r>
            <a:r>
              <a:rPr lang="ar-EG" sz="1100">
                <a:solidFill>
                  <a:schemeClr val="dk1"/>
                </a:solidFill>
                <a:latin typeface="Cairo"/>
                <a:ea typeface="Cairo"/>
                <a:cs typeface="Cairo"/>
                <a:sym typeface="Cairo"/>
              </a:rPr>
              <a:t>) سمحت للممارس بالتركيز على                               الجوانب الإبداعية.                                                    </a:t>
            </a:r>
            <a:endParaRPr sz="1100">
              <a:solidFill>
                <a:schemeClr val="dk1"/>
              </a:solidFill>
              <a:latin typeface="Cairo"/>
              <a:ea typeface="Cairo"/>
              <a:cs typeface="Cairo"/>
              <a:sym typeface="Cairo"/>
            </a:endParaRPr>
          </a:p>
          <a:p>
            <a:pPr indent="-298450" lvl="0" marL="457200" rtl="1" algn="r">
              <a:lnSpc>
                <a:spcPct val="115000"/>
              </a:lnSpc>
              <a:spcBef>
                <a:spcPts val="0"/>
              </a:spcBef>
              <a:spcAft>
                <a:spcPts val="0"/>
              </a:spcAft>
              <a:buClr>
                <a:schemeClr val="dk1"/>
              </a:buClr>
              <a:buSzPts val="1100"/>
              <a:buFont typeface="Simplified Arabic"/>
              <a:buAutoNum type="arabicPeriod"/>
            </a:pPr>
            <a:r>
              <a:rPr b="1" lang="ar-EG" sz="1100">
                <a:solidFill>
                  <a:schemeClr val="dk1"/>
                </a:solidFill>
                <a:latin typeface="Cairo"/>
                <a:ea typeface="Cairo"/>
                <a:cs typeface="Cairo"/>
                <a:sym typeface="Cairo"/>
              </a:rPr>
              <a:t>الذكاء الاصطناعي كمحرك للإبداع (92.2%)</a:t>
            </a:r>
            <a:r>
              <a:rPr lang="ar-EG" sz="1100">
                <a:solidFill>
                  <a:schemeClr val="dk1"/>
                </a:solidFill>
                <a:latin typeface="Cairo"/>
                <a:ea typeface="Cairo"/>
                <a:cs typeface="Cairo"/>
                <a:sym typeface="Cairo"/>
              </a:rPr>
              <a:t>: </a:t>
            </a:r>
            <a:r>
              <a:rPr b="1" lang="ar-EG" sz="1100">
                <a:solidFill>
                  <a:schemeClr val="dk1"/>
                </a:solidFill>
                <a:latin typeface="Cairo"/>
                <a:ea typeface="Cairo"/>
                <a:cs typeface="Cairo"/>
                <a:sym typeface="Cairo"/>
              </a:rPr>
              <a:t>دحضت</a:t>
            </a:r>
            <a:r>
              <a:rPr lang="ar-EG" sz="1100">
                <a:solidFill>
                  <a:schemeClr val="dk1"/>
                </a:solidFill>
                <a:latin typeface="Cairo"/>
                <a:ea typeface="Cairo"/>
                <a:cs typeface="Cairo"/>
                <a:sym typeface="Cairo"/>
              </a:rPr>
              <a:t> النتائج المخاوف من أ</a:t>
            </a:r>
            <a:r>
              <a:rPr lang="ar-EG" sz="1100">
                <a:solidFill>
                  <a:schemeClr val="dk1"/>
                </a:solidFill>
                <a:latin typeface="Cairo"/>
                <a:ea typeface="Cairo"/>
                <a:cs typeface="Cairo"/>
                <a:sym typeface="Cairo"/>
              </a:rPr>
              <a:t>ن </a:t>
            </a:r>
            <a:r>
              <a:rPr lang="ar-EG" sz="1100">
                <a:solidFill>
                  <a:schemeClr val="dk1"/>
                </a:solidFill>
                <a:latin typeface="Cairo"/>
                <a:ea typeface="Cairo"/>
                <a:cs typeface="Cairo"/>
                <a:sym typeface="Cairo"/>
              </a:rPr>
              <a:t>الذكاء الاصطناعي</a:t>
            </a:r>
            <a:r>
              <a:rPr b="1" lang="ar-EG" sz="1100">
                <a:solidFill>
                  <a:schemeClr val="dk1"/>
                </a:solidFill>
                <a:latin typeface="Cairo"/>
                <a:ea typeface="Cairo"/>
                <a:cs typeface="Cairo"/>
                <a:sym typeface="Cairo"/>
              </a:rPr>
              <a:t> يقتل الإبداع</a:t>
            </a:r>
            <a:r>
              <a:rPr lang="ar-EG" sz="1100">
                <a:solidFill>
                  <a:schemeClr val="dk1"/>
                </a:solidFill>
                <a:latin typeface="Cairo"/>
                <a:ea typeface="Cairo"/>
                <a:cs typeface="Cairo"/>
                <a:sym typeface="Cairo"/>
              </a:rPr>
              <a:t>؛ بل جاء محور "الابتكار" في المرتبة الثانية، مما يؤكد أن الأدوات التوليدية فتحت آفاقاً بصرية وموضوعية جديدة.</a:t>
            </a:r>
            <a:endParaRPr sz="1100">
              <a:solidFill>
                <a:schemeClr val="dk1"/>
              </a:solidFill>
              <a:latin typeface="Cairo"/>
              <a:ea typeface="Cairo"/>
              <a:cs typeface="Cairo"/>
              <a:sym typeface="Cairo"/>
            </a:endParaRPr>
          </a:p>
          <a:p>
            <a:pPr indent="-298450" lvl="0" marL="457200" rtl="1" algn="r">
              <a:lnSpc>
                <a:spcPct val="115000"/>
              </a:lnSpc>
              <a:spcBef>
                <a:spcPts val="0"/>
              </a:spcBef>
              <a:spcAft>
                <a:spcPts val="0"/>
              </a:spcAft>
              <a:buClr>
                <a:schemeClr val="dk1"/>
              </a:buClr>
              <a:buSzPts val="1100"/>
              <a:buFont typeface="Simplified Arabic"/>
              <a:buAutoNum type="arabicPeriod"/>
            </a:pPr>
            <a:r>
              <a:rPr b="1" lang="ar-EG" sz="1100">
                <a:solidFill>
                  <a:schemeClr val="dk1"/>
                </a:solidFill>
                <a:latin typeface="Cairo"/>
                <a:ea typeface="Cairo"/>
                <a:cs typeface="Cairo"/>
                <a:sym typeface="Cairo"/>
              </a:rPr>
              <a:t>الجودة (91%) :</a:t>
            </a:r>
            <a:r>
              <a:rPr lang="ar-EG" sz="1100">
                <a:solidFill>
                  <a:schemeClr val="dk1"/>
                </a:solidFill>
                <a:latin typeface="Cairo"/>
                <a:ea typeface="Cairo"/>
                <a:cs typeface="Cairo"/>
                <a:sym typeface="Cairo"/>
              </a:rPr>
              <a:t> يمثل هذا المؤشر "</a:t>
            </a:r>
            <a:r>
              <a:rPr b="1" lang="ar-EG" sz="1100">
                <a:solidFill>
                  <a:schemeClr val="dk1"/>
                </a:solidFill>
                <a:latin typeface="Cairo"/>
                <a:ea typeface="Cairo"/>
                <a:cs typeface="Cairo"/>
                <a:sym typeface="Cairo"/>
              </a:rPr>
              <a:t>صمام الأمان</a:t>
            </a:r>
            <a:r>
              <a:rPr lang="ar-EG" sz="1100">
                <a:solidFill>
                  <a:schemeClr val="dk1"/>
                </a:solidFill>
                <a:latin typeface="Cairo"/>
                <a:ea typeface="Cairo"/>
                <a:cs typeface="Cairo"/>
                <a:sym typeface="Cairo"/>
              </a:rPr>
              <a:t>" للإنتاجية والابتكار؛ فبدون جودة عالية، تصبح الإنتاجية مجرد هدر. هذه النتيجة تؤكد أن المخرجات النهائية تتمتع </a:t>
            </a:r>
            <a:r>
              <a:rPr b="1" lang="ar-EG" sz="1100">
                <a:solidFill>
                  <a:schemeClr val="dk1"/>
                </a:solidFill>
                <a:latin typeface="Cairo"/>
                <a:ea typeface="Cairo"/>
                <a:cs typeface="Cairo"/>
                <a:sym typeface="Cairo"/>
              </a:rPr>
              <a:t>بموثوقية فنية عالية</a:t>
            </a:r>
            <a:r>
              <a:rPr lang="ar-EG" sz="1100">
                <a:solidFill>
                  <a:schemeClr val="dk1"/>
                </a:solidFill>
                <a:latin typeface="Cairo"/>
                <a:ea typeface="Cairo"/>
                <a:cs typeface="Cairo"/>
                <a:sym typeface="Cairo"/>
              </a:rPr>
              <a:t> وقبول لدى الجمهور المستهدف أو جهات الاعتماد.</a:t>
            </a:r>
            <a:endParaRPr sz="1100">
              <a:solidFill>
                <a:schemeClr val="dk1"/>
              </a:solidFill>
              <a:latin typeface="Cairo"/>
              <a:ea typeface="Cairo"/>
              <a:cs typeface="Cairo"/>
              <a:sym typeface="Cairo"/>
            </a:endParaRPr>
          </a:p>
          <a:p>
            <a:pPr indent="-298450" lvl="0" marL="457200" rtl="1" algn="r">
              <a:lnSpc>
                <a:spcPct val="115000"/>
              </a:lnSpc>
              <a:spcBef>
                <a:spcPts val="0"/>
              </a:spcBef>
              <a:spcAft>
                <a:spcPts val="0"/>
              </a:spcAft>
              <a:buClr>
                <a:schemeClr val="dk1"/>
              </a:buClr>
              <a:buSzPts val="1100"/>
              <a:buAutoNum type="arabicPeriod"/>
            </a:pPr>
            <a:r>
              <a:rPr b="1" lang="ar-EG" sz="1100">
                <a:solidFill>
                  <a:schemeClr val="dk1"/>
                </a:solidFill>
                <a:latin typeface="Cairo"/>
                <a:ea typeface="Cairo"/>
                <a:cs typeface="Cairo"/>
                <a:sym typeface="Cairo"/>
              </a:rPr>
              <a:t>التحكم والتمكين</a:t>
            </a:r>
            <a:r>
              <a:rPr lang="ar-EG" sz="1100">
                <a:solidFill>
                  <a:schemeClr val="dk1"/>
                </a:solidFill>
                <a:latin typeface="Cairo"/>
                <a:ea typeface="Cairo"/>
                <a:cs typeface="Cairo"/>
                <a:sym typeface="Cairo"/>
              </a:rPr>
              <a:t>: تشير النسبة (87.6%) كسر الصورة النمطية بأن الذكاء الاصطناعي يفرض نتائج موحدة على الجميع، حيث يشعر الممارسون بالثقة والقدرة على التحكم في مسار عملهم، وهو عامل حاسم في الرضا الوظيفي. </a:t>
            </a:r>
            <a:endParaRPr sz="1100">
              <a:solidFill>
                <a:schemeClr val="dk1"/>
              </a:solidFill>
              <a:latin typeface="Cairo"/>
              <a:ea typeface="Cairo"/>
              <a:cs typeface="Cairo"/>
              <a:sym typeface="Cairo"/>
            </a:endParaRPr>
          </a:p>
          <a:p>
            <a:pPr indent="-298450" lvl="0" marL="457200" rtl="1" algn="r">
              <a:lnSpc>
                <a:spcPct val="115000"/>
              </a:lnSpc>
              <a:spcBef>
                <a:spcPts val="1200"/>
              </a:spcBef>
              <a:spcAft>
                <a:spcPts val="1200"/>
              </a:spcAft>
              <a:buClr>
                <a:schemeClr val="dk1"/>
              </a:buClr>
              <a:buSzPts val="1100"/>
              <a:buAutoNum type="arabicPeriod"/>
            </a:pPr>
            <a:r>
              <a:rPr b="1" lang="ar-EG" sz="1100">
                <a:solidFill>
                  <a:schemeClr val="dk1"/>
                </a:solidFill>
                <a:latin typeface="Cairo"/>
                <a:ea typeface="Cairo"/>
                <a:cs typeface="Cairo"/>
                <a:sym typeface="Cairo"/>
              </a:rPr>
              <a:t>تحدي الموثوقية (78.4%):</a:t>
            </a:r>
            <a:r>
              <a:rPr lang="ar-EG" sz="1100">
                <a:solidFill>
                  <a:schemeClr val="dk1"/>
                </a:solidFill>
                <a:latin typeface="Cairo"/>
                <a:ea typeface="Cairo"/>
                <a:cs typeface="Cairo"/>
                <a:sym typeface="Cairo"/>
              </a:rPr>
              <a:t> في المرتبة الأخيرة وبدرجة "</a:t>
            </a:r>
            <a:r>
              <a:rPr b="1" lang="ar-EG" sz="1100">
                <a:solidFill>
                  <a:schemeClr val="dk1"/>
                </a:solidFill>
                <a:latin typeface="Cairo"/>
                <a:ea typeface="Cairo"/>
                <a:cs typeface="Cairo"/>
                <a:sym typeface="Cairo"/>
              </a:rPr>
              <a:t>موافق</a:t>
            </a:r>
            <a:r>
              <a:rPr lang="ar-EG" sz="1100">
                <a:solidFill>
                  <a:schemeClr val="dk1"/>
                </a:solidFill>
                <a:latin typeface="Cairo"/>
                <a:ea typeface="Cairo"/>
                <a:cs typeface="Cairo"/>
                <a:sym typeface="Cairo"/>
              </a:rPr>
              <a:t>" فقط. وهذا يعكس "</a:t>
            </a:r>
            <a:r>
              <a:rPr b="1" lang="ar-EG" sz="1100">
                <a:solidFill>
                  <a:schemeClr val="dk1"/>
                </a:solidFill>
                <a:latin typeface="Cairo"/>
                <a:ea typeface="Cairo"/>
                <a:cs typeface="Cairo"/>
                <a:sym typeface="Cairo"/>
              </a:rPr>
              <a:t>وعياً نقدياً</a:t>
            </a:r>
            <a:r>
              <a:rPr lang="ar-EG" sz="1100">
                <a:solidFill>
                  <a:schemeClr val="dk1"/>
                </a:solidFill>
                <a:latin typeface="Cairo"/>
                <a:ea typeface="Cairo"/>
                <a:cs typeface="Cairo"/>
                <a:sym typeface="Cairo"/>
              </a:rPr>
              <a:t>" لدى عينة الدراسة تجاه مخرجات الذكاء الاصطناعي، ويدل على أن الإعلامي المصري لا يزال يضع "</a:t>
            </a:r>
            <a:r>
              <a:rPr b="1" lang="ar-EG" sz="1100">
                <a:solidFill>
                  <a:schemeClr val="dk1"/>
                </a:solidFill>
                <a:latin typeface="Cairo"/>
                <a:ea typeface="Cairo"/>
                <a:cs typeface="Cairo"/>
                <a:sym typeface="Cairo"/>
              </a:rPr>
              <a:t>العنصر البشري</a:t>
            </a:r>
            <a:r>
              <a:rPr lang="ar-EG" sz="1100">
                <a:solidFill>
                  <a:schemeClr val="dk1"/>
                </a:solidFill>
                <a:latin typeface="Cairo"/>
                <a:ea typeface="Cairo"/>
                <a:cs typeface="Cairo"/>
                <a:sym typeface="Cairo"/>
              </a:rPr>
              <a:t>" كمرجعية نهائية للتحقق من دقة المعلومات والأخلاقيات المهنية</a:t>
            </a:r>
            <a:r>
              <a:rPr lang="ar-EG" sz="1100">
                <a:solidFill>
                  <a:schemeClr val="dk1"/>
                </a:solidFill>
                <a:latin typeface="Cairo"/>
                <a:ea typeface="Cairo"/>
                <a:cs typeface="Cairo"/>
                <a:sym typeface="Cairo"/>
              </a:rPr>
              <a:t>.</a:t>
            </a:r>
            <a:endParaRPr sz="1100">
              <a:solidFill>
                <a:schemeClr val="dk1"/>
              </a:solidFill>
              <a:latin typeface="Cairo"/>
              <a:ea typeface="Cairo"/>
              <a:cs typeface="Cairo"/>
              <a:sym typeface="Cairo"/>
            </a:endParaRPr>
          </a:p>
        </p:txBody>
      </p:sp>
      <p:pic>
        <p:nvPicPr>
          <p:cNvPr id="275" name="Google Shape;275;p32" title="الترتيب_محور_الأداء_(KPI)_المتوسط_202605032101.jpeg"/>
          <p:cNvPicPr preferRelativeResize="0"/>
          <p:nvPr/>
        </p:nvPicPr>
        <p:blipFill>
          <a:blip r:embed="rId3">
            <a:alphaModFix/>
          </a:blip>
          <a:stretch>
            <a:fillRect/>
          </a:stretch>
        </p:blipFill>
        <p:spPr>
          <a:xfrm>
            <a:off x="0" y="413550"/>
            <a:ext cx="4366500" cy="4366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3"/>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33"/>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21</a:t>
            </a:r>
            <a:endParaRPr sz="1500">
              <a:solidFill>
                <a:srgbClr val="000000"/>
              </a:solidFill>
              <a:latin typeface="Calibri"/>
              <a:ea typeface="Calibri"/>
              <a:cs typeface="Calibri"/>
              <a:sym typeface="Calibri"/>
            </a:endParaRPr>
          </a:p>
        </p:txBody>
      </p:sp>
      <p:sp>
        <p:nvSpPr>
          <p:cNvPr id="282" name="Google Shape;282;p33"/>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1200"/>
              </a:spcBef>
              <a:spcAft>
                <a:spcPts val="1200"/>
              </a:spcAft>
              <a:buClr>
                <a:schemeClr val="dk1"/>
              </a:buClr>
              <a:buSzPts val="1100"/>
              <a:buFont typeface="Arial"/>
              <a:buNone/>
            </a:pPr>
            <a:r>
              <a:rPr lang="ar-EG">
                <a:solidFill>
                  <a:schemeClr val="lt1"/>
                </a:solidFill>
                <a:latin typeface="Cairo ExtraBold"/>
                <a:ea typeface="Cairo ExtraBold"/>
                <a:cs typeface="Cairo ExtraBold"/>
                <a:sym typeface="Cairo ExtraBold"/>
              </a:rPr>
              <a:t>المتوسطات الحسابية لمحاور الأداء (KPIs) تبعاً للتخصص الوظيفي"</a:t>
            </a:r>
            <a:endParaRPr sz="2600">
              <a:solidFill>
                <a:schemeClr val="lt1"/>
              </a:solidFill>
              <a:latin typeface="Cairo ExtraBold"/>
              <a:ea typeface="Cairo ExtraBold"/>
              <a:cs typeface="Cairo ExtraBold"/>
              <a:sym typeface="Cairo ExtraBold"/>
            </a:endParaRPr>
          </a:p>
        </p:txBody>
      </p:sp>
      <p:sp>
        <p:nvSpPr>
          <p:cNvPr id="283" name="Google Shape;283;p33"/>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84" name="Google Shape;284;p33"/>
          <p:cNvSpPr/>
          <p:nvPr/>
        </p:nvSpPr>
        <p:spPr>
          <a:xfrm>
            <a:off x="3315550" y="420750"/>
            <a:ext cx="5827800" cy="4359300"/>
          </a:xfrm>
          <a:prstGeom prst="rect">
            <a:avLst/>
          </a:prstGeom>
          <a:solidFill>
            <a:srgbClr val="F3F6F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3ECF1"/>
              </a:solidFill>
              <a:latin typeface="Calibri"/>
              <a:ea typeface="Calibri"/>
              <a:cs typeface="Calibri"/>
              <a:sym typeface="Calibri"/>
            </a:endParaRPr>
          </a:p>
        </p:txBody>
      </p:sp>
      <p:sp>
        <p:nvSpPr>
          <p:cNvPr id="285" name="Google Shape;285;p33"/>
          <p:cNvSpPr txBox="1"/>
          <p:nvPr/>
        </p:nvSpPr>
        <p:spPr>
          <a:xfrm>
            <a:off x="4808525" y="434025"/>
            <a:ext cx="4212600" cy="4246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None/>
            </a:pPr>
            <a:r>
              <a:rPr b="1" lang="ar-EG" sz="1300">
                <a:solidFill>
                  <a:schemeClr val="dk1"/>
                </a:solidFill>
                <a:latin typeface="Cairo"/>
                <a:ea typeface="Cairo"/>
                <a:cs typeface="Cairo"/>
                <a:sym typeface="Cairo"/>
              </a:rPr>
              <a:t>كشفت نتائج اختبار تحليل التباين أحادي الاتجاه (One-Way ANOVA)</a:t>
            </a:r>
            <a:endParaRPr b="1" sz="1300">
              <a:solidFill>
                <a:schemeClr val="dk1"/>
              </a:solidFill>
              <a:latin typeface="Cairo"/>
              <a:ea typeface="Cairo"/>
              <a:cs typeface="Cairo"/>
              <a:sym typeface="Cairo"/>
            </a:endParaRPr>
          </a:p>
          <a:p>
            <a:pPr indent="-298450" lvl="0" marL="457200" rtl="1" algn="r">
              <a:lnSpc>
                <a:spcPct val="115000"/>
              </a:lnSpc>
              <a:spcBef>
                <a:spcPts val="400"/>
              </a:spcBef>
              <a:spcAft>
                <a:spcPts val="0"/>
              </a:spcAft>
              <a:buClr>
                <a:schemeClr val="dk1"/>
              </a:buClr>
              <a:buSzPts val="1100"/>
              <a:buChar char="●"/>
            </a:pPr>
            <a:r>
              <a:rPr b="1" lang="ar-EG" sz="1100">
                <a:solidFill>
                  <a:schemeClr val="dk1"/>
                </a:solidFill>
                <a:latin typeface="Cairo"/>
                <a:ea typeface="Cairo"/>
                <a:cs typeface="Cairo"/>
                <a:sym typeface="Cairo"/>
              </a:rPr>
              <a:t>قيمة P-value</a:t>
            </a:r>
            <a:r>
              <a:rPr lang="ar-EG" sz="1100">
                <a:solidFill>
                  <a:schemeClr val="dk1"/>
                </a:solidFill>
                <a:latin typeface="Cairo"/>
                <a:ea typeface="Cairo"/>
                <a:cs typeface="Cairo"/>
                <a:sym typeface="Cairo"/>
              </a:rPr>
              <a:t>: بلغت 0.936 (أكبر من 0.05).</a:t>
            </a:r>
            <a:endParaRPr sz="1100">
              <a:solidFill>
                <a:schemeClr val="dk1"/>
              </a:solidFill>
              <a:latin typeface="Cairo"/>
              <a:ea typeface="Cairo"/>
              <a:cs typeface="Cairo"/>
              <a:sym typeface="Cairo"/>
            </a:endParaRPr>
          </a:p>
          <a:p>
            <a:pPr indent="-298450" lvl="0" marL="457200" rtl="1" algn="r">
              <a:lnSpc>
                <a:spcPct val="115000"/>
              </a:lnSpc>
              <a:spcBef>
                <a:spcPts val="0"/>
              </a:spcBef>
              <a:spcAft>
                <a:spcPts val="0"/>
              </a:spcAft>
              <a:buClr>
                <a:schemeClr val="dk1"/>
              </a:buClr>
              <a:buSzPts val="1100"/>
              <a:buChar char="●"/>
            </a:pPr>
            <a:r>
              <a:rPr b="1" lang="ar-EG" sz="1100">
                <a:solidFill>
                  <a:schemeClr val="dk1"/>
                </a:solidFill>
                <a:latin typeface="Cairo"/>
                <a:ea typeface="Cairo"/>
                <a:cs typeface="Cairo"/>
                <a:sym typeface="Cairo"/>
              </a:rPr>
              <a:t>الدلالة</a:t>
            </a:r>
            <a:r>
              <a:rPr lang="ar-EG" sz="1100">
                <a:solidFill>
                  <a:schemeClr val="dk1"/>
                </a:solidFill>
                <a:latin typeface="Cairo"/>
                <a:ea typeface="Cairo"/>
                <a:cs typeface="Cairo"/>
                <a:sym typeface="Cairo"/>
              </a:rPr>
              <a:t>: لا توجد فروق جوهرية بين التخصصات الأربعة.</a:t>
            </a:r>
            <a:endParaRPr sz="1100">
              <a:solidFill>
                <a:schemeClr val="dk1"/>
              </a:solidFill>
              <a:latin typeface="Cairo"/>
              <a:ea typeface="Cairo"/>
              <a:cs typeface="Cairo"/>
              <a:sym typeface="Cairo"/>
            </a:endParaRPr>
          </a:p>
          <a:p>
            <a:pPr indent="-298450" lvl="0" marL="457200" rtl="1" algn="r">
              <a:lnSpc>
                <a:spcPct val="115000"/>
              </a:lnSpc>
              <a:spcBef>
                <a:spcPts val="0"/>
              </a:spcBef>
              <a:spcAft>
                <a:spcPts val="0"/>
              </a:spcAft>
              <a:buClr>
                <a:schemeClr val="dk1"/>
              </a:buClr>
              <a:buSzPts val="1100"/>
              <a:buChar char="●"/>
            </a:pPr>
            <a:r>
              <a:rPr lang="ar-EG" sz="1100">
                <a:solidFill>
                  <a:schemeClr val="dk1"/>
                </a:solidFill>
                <a:latin typeface="Cairo"/>
                <a:ea typeface="Cairo"/>
                <a:cs typeface="Cairo"/>
                <a:sym typeface="Cairo"/>
              </a:rPr>
              <a:t>الخلاصة: يوجد توافق مهني شامل حول أثر نماذج LMMs.</a:t>
            </a:r>
            <a:endParaRPr sz="1100">
              <a:solidFill>
                <a:schemeClr val="dk1"/>
              </a:solidFill>
              <a:latin typeface="Cairo"/>
              <a:ea typeface="Cairo"/>
              <a:cs typeface="Cairo"/>
              <a:sym typeface="Cairo"/>
            </a:endParaRPr>
          </a:p>
          <a:p>
            <a:pPr indent="0" lvl="0" marL="0" rtl="1" algn="r">
              <a:lnSpc>
                <a:spcPct val="115000"/>
              </a:lnSpc>
              <a:spcBef>
                <a:spcPts val="1200"/>
              </a:spcBef>
              <a:spcAft>
                <a:spcPts val="0"/>
              </a:spcAft>
              <a:buNone/>
            </a:pPr>
            <a:r>
              <a:t/>
            </a:r>
            <a:endParaRPr sz="1100">
              <a:solidFill>
                <a:schemeClr val="dk1"/>
              </a:solidFill>
              <a:latin typeface="Cairo"/>
              <a:ea typeface="Cairo"/>
              <a:cs typeface="Cairo"/>
              <a:sym typeface="Cairo"/>
            </a:endParaRPr>
          </a:p>
          <a:p>
            <a:pPr indent="0" lvl="0" marL="0" marR="0" rtl="1" algn="r">
              <a:spcBef>
                <a:spcPts val="0"/>
              </a:spcBef>
              <a:spcAft>
                <a:spcPts val="0"/>
              </a:spcAft>
              <a:buNone/>
            </a:pPr>
            <a:r>
              <a:rPr lang="ar-EG" sz="1200">
                <a:solidFill>
                  <a:schemeClr val="dk1"/>
                </a:solidFill>
                <a:latin typeface="Cairo"/>
                <a:ea typeface="Cairo"/>
                <a:cs typeface="Cairo"/>
                <a:sym typeface="Cairo"/>
              </a:rPr>
              <a:t>على الرغم من عدم وجود فروق إحصائية كبيرة، إلا أن ترتيب المتوسطات يلقي الضوء على طبيعة التأثير:</a:t>
            </a:r>
            <a:endParaRPr sz="1200">
              <a:solidFill>
                <a:schemeClr val="dk1"/>
              </a:solidFill>
              <a:latin typeface="Cairo"/>
              <a:ea typeface="Cairo"/>
              <a:cs typeface="Cairo"/>
              <a:sym typeface="Cairo"/>
            </a:endParaRPr>
          </a:p>
          <a:p>
            <a:pPr indent="-304800" lvl="0" marL="457200" marR="0" rtl="1" algn="r">
              <a:spcBef>
                <a:spcPts val="1200"/>
              </a:spcBef>
              <a:spcAft>
                <a:spcPts val="0"/>
              </a:spcAft>
              <a:buClr>
                <a:schemeClr val="dk1"/>
              </a:buClr>
              <a:buSzPts val="1200"/>
              <a:buFont typeface="Cairo"/>
              <a:buChar char="●"/>
            </a:pPr>
            <a:r>
              <a:rPr b="1" lang="ar-EG" sz="1200">
                <a:solidFill>
                  <a:schemeClr val="dk1"/>
                </a:solidFill>
                <a:latin typeface="Cairo"/>
                <a:ea typeface="Cairo"/>
                <a:cs typeface="Cairo"/>
                <a:sym typeface="Cairo"/>
              </a:rPr>
              <a:t>تأثير بصري مباشر</a:t>
            </a:r>
            <a:r>
              <a:rPr lang="ar-EG" sz="1200">
                <a:solidFill>
                  <a:schemeClr val="dk1"/>
                </a:solidFill>
                <a:latin typeface="Cairo"/>
                <a:ea typeface="Cairo"/>
                <a:cs typeface="Cairo"/>
                <a:sym typeface="Cairo"/>
              </a:rPr>
              <a:t>: تصدر </a:t>
            </a:r>
            <a:r>
              <a:rPr b="1" lang="ar-EG" sz="1200">
                <a:solidFill>
                  <a:schemeClr val="dk1"/>
                </a:solidFill>
                <a:latin typeface="Cairo"/>
                <a:ea typeface="Cairo"/>
                <a:cs typeface="Cairo"/>
                <a:sym typeface="Cairo"/>
              </a:rPr>
              <a:t>مصممو الجرافيك</a:t>
            </a:r>
            <a:r>
              <a:rPr lang="ar-EG" sz="1200">
                <a:solidFill>
                  <a:schemeClr val="dk1"/>
                </a:solidFill>
                <a:latin typeface="Cairo"/>
                <a:ea typeface="Cairo"/>
                <a:cs typeface="Cairo"/>
                <a:sym typeface="Cairo"/>
              </a:rPr>
              <a:t> القائمة بأعلى متوسط (4.28)، مما يشير إلى أن مؤشرات الأداء (KPIs) المتعلقة </a:t>
            </a:r>
            <a:r>
              <a:rPr b="1" lang="ar-EG" sz="1200">
                <a:solidFill>
                  <a:schemeClr val="dk1"/>
                </a:solidFill>
                <a:latin typeface="Cairo"/>
                <a:ea typeface="Cairo"/>
                <a:cs typeface="Cairo"/>
                <a:sym typeface="Cairo"/>
              </a:rPr>
              <a:t>بالابتكار البصري </a:t>
            </a:r>
            <a:r>
              <a:rPr lang="ar-EG" sz="1200">
                <a:solidFill>
                  <a:schemeClr val="dk1"/>
                </a:solidFill>
                <a:latin typeface="Cairo"/>
                <a:ea typeface="Cairo"/>
                <a:cs typeface="Cairo"/>
                <a:sym typeface="Cairo"/>
              </a:rPr>
              <a:t>وسرعة التنفيذ كانت الأكثر تأثراً لديهم.</a:t>
            </a:r>
            <a:endParaRPr sz="1200">
              <a:solidFill>
                <a:schemeClr val="dk1"/>
              </a:solidFill>
              <a:latin typeface="Cairo"/>
              <a:ea typeface="Cairo"/>
              <a:cs typeface="Cairo"/>
              <a:sym typeface="Cairo"/>
            </a:endParaRPr>
          </a:p>
          <a:p>
            <a:pPr indent="-304800" lvl="0" marL="457200" marR="0" rtl="1" algn="r">
              <a:spcBef>
                <a:spcPts val="0"/>
              </a:spcBef>
              <a:spcAft>
                <a:spcPts val="0"/>
              </a:spcAft>
              <a:buClr>
                <a:schemeClr val="dk1"/>
              </a:buClr>
              <a:buSzPts val="1200"/>
              <a:buFont typeface="Cairo"/>
              <a:buChar char="●"/>
            </a:pPr>
            <a:r>
              <a:rPr b="1" lang="ar-EG" sz="1200">
                <a:solidFill>
                  <a:schemeClr val="dk1"/>
                </a:solidFill>
                <a:latin typeface="Cairo"/>
                <a:ea typeface="Cairo"/>
                <a:cs typeface="Cairo"/>
                <a:sym typeface="Cairo"/>
              </a:rPr>
              <a:t>تأثير قيادي وتقني</a:t>
            </a:r>
            <a:r>
              <a:rPr lang="ar-EG" sz="1200">
                <a:solidFill>
                  <a:schemeClr val="dk1"/>
                </a:solidFill>
                <a:latin typeface="Cairo"/>
                <a:ea typeface="Cairo"/>
                <a:cs typeface="Cairo"/>
                <a:sym typeface="Cairo"/>
              </a:rPr>
              <a:t>: جاء </a:t>
            </a:r>
            <a:r>
              <a:rPr b="1" lang="ar-EG" sz="1200">
                <a:solidFill>
                  <a:schemeClr val="dk1"/>
                </a:solidFill>
                <a:latin typeface="Cairo"/>
                <a:ea typeface="Cairo"/>
                <a:cs typeface="Cairo"/>
                <a:sym typeface="Cairo"/>
              </a:rPr>
              <a:t>المخرجون والمونتيرون</a:t>
            </a:r>
            <a:r>
              <a:rPr lang="ar-EG" sz="1200">
                <a:solidFill>
                  <a:schemeClr val="dk1"/>
                </a:solidFill>
                <a:latin typeface="Cairo"/>
                <a:ea typeface="Cairo"/>
                <a:cs typeface="Cairo"/>
                <a:sym typeface="Cairo"/>
              </a:rPr>
              <a:t> في منطقة وسطى متقاربة جداً 4.14 و 4.12 على التوالي، مما يعكس تأثر مؤشرات الأداء المتعلقة بكفاءة سير العمل (</a:t>
            </a:r>
            <a:r>
              <a:rPr b="1" lang="ar-EG" sz="1200">
                <a:solidFill>
                  <a:schemeClr val="dk1"/>
                </a:solidFill>
                <a:latin typeface="Cairo"/>
                <a:ea typeface="Cairo"/>
                <a:cs typeface="Cairo"/>
                <a:sym typeface="Cairo"/>
              </a:rPr>
              <a:t>Workflow</a:t>
            </a:r>
            <a:r>
              <a:rPr lang="ar-EG" sz="1200">
                <a:solidFill>
                  <a:schemeClr val="dk1"/>
                </a:solidFill>
                <a:latin typeface="Cairo"/>
                <a:ea typeface="Cairo"/>
                <a:cs typeface="Cairo"/>
                <a:sym typeface="Cairo"/>
              </a:rPr>
              <a:t>) وإدارة </a:t>
            </a:r>
            <a:r>
              <a:rPr b="1" lang="ar-EG" sz="1200">
                <a:solidFill>
                  <a:schemeClr val="dk1"/>
                </a:solidFill>
                <a:latin typeface="Cairo"/>
                <a:ea typeface="Cairo"/>
                <a:cs typeface="Cairo"/>
                <a:sym typeface="Cairo"/>
              </a:rPr>
              <a:t>الزمن الإنتاجي</a:t>
            </a:r>
            <a:r>
              <a:rPr lang="ar-EG" sz="1200">
                <a:solidFill>
                  <a:schemeClr val="dk1"/>
                </a:solidFill>
                <a:latin typeface="Cairo"/>
                <a:ea typeface="Cairo"/>
                <a:cs typeface="Cairo"/>
                <a:sym typeface="Cairo"/>
              </a:rPr>
              <a:t>.</a:t>
            </a:r>
            <a:endParaRPr sz="1200">
              <a:solidFill>
                <a:schemeClr val="dk1"/>
              </a:solidFill>
              <a:latin typeface="Cairo"/>
              <a:ea typeface="Cairo"/>
              <a:cs typeface="Cairo"/>
              <a:sym typeface="Cairo"/>
            </a:endParaRPr>
          </a:p>
          <a:p>
            <a:pPr indent="-304800" lvl="0" marL="457200" marR="0" rtl="1" algn="r">
              <a:spcBef>
                <a:spcPts val="0"/>
              </a:spcBef>
              <a:spcAft>
                <a:spcPts val="0"/>
              </a:spcAft>
              <a:buClr>
                <a:schemeClr val="dk1"/>
              </a:buClr>
              <a:buSzPts val="1200"/>
              <a:buFont typeface="Cairo"/>
              <a:buChar char="●"/>
            </a:pPr>
            <a:r>
              <a:rPr b="1" lang="ar-EG" sz="1200">
                <a:solidFill>
                  <a:schemeClr val="dk1"/>
                </a:solidFill>
                <a:latin typeface="Cairo"/>
                <a:ea typeface="Cairo"/>
                <a:cs typeface="Cairo"/>
                <a:sym typeface="Cairo"/>
              </a:rPr>
              <a:t>تأثير نصي وإبداعي</a:t>
            </a:r>
            <a:r>
              <a:rPr lang="ar-EG" sz="1200">
                <a:solidFill>
                  <a:schemeClr val="dk1"/>
                </a:solidFill>
                <a:latin typeface="Cairo"/>
                <a:ea typeface="Cairo"/>
                <a:cs typeface="Cairo"/>
                <a:sym typeface="Cairo"/>
              </a:rPr>
              <a:t>: جاء </a:t>
            </a:r>
            <a:r>
              <a:rPr b="1" lang="ar-EG" sz="1200">
                <a:solidFill>
                  <a:schemeClr val="dk1"/>
                </a:solidFill>
                <a:latin typeface="Cairo"/>
                <a:ea typeface="Cairo"/>
                <a:cs typeface="Cairo"/>
                <a:sym typeface="Cairo"/>
              </a:rPr>
              <a:t>المؤلفون</a:t>
            </a:r>
            <a:r>
              <a:rPr lang="ar-EG" sz="1200">
                <a:solidFill>
                  <a:schemeClr val="dk1"/>
                </a:solidFill>
                <a:latin typeface="Cairo"/>
                <a:ea typeface="Cairo"/>
                <a:cs typeface="Cairo"/>
                <a:sym typeface="Cairo"/>
              </a:rPr>
              <a:t> بمتوسط (4.08)، وهو ما يؤكد أن الذكاء الاصطناعي بدأ يضع بصمته في مراحل التخطيط وبناء المحتوى بشكل ملموس.</a:t>
            </a:r>
            <a:endParaRPr sz="1300">
              <a:solidFill>
                <a:schemeClr val="dk1"/>
              </a:solidFill>
              <a:latin typeface="Cairo"/>
              <a:ea typeface="Cairo"/>
              <a:cs typeface="Cairo"/>
              <a:sym typeface="Cairo"/>
            </a:endParaRPr>
          </a:p>
          <a:p>
            <a:pPr indent="0" lvl="0" marL="457200" rtl="1" algn="r">
              <a:lnSpc>
                <a:spcPct val="115000"/>
              </a:lnSpc>
              <a:spcBef>
                <a:spcPts val="1200"/>
              </a:spcBef>
              <a:spcAft>
                <a:spcPts val="1200"/>
              </a:spcAft>
              <a:buNone/>
            </a:pPr>
            <a:r>
              <a:t/>
            </a:r>
            <a:endParaRPr sz="1200">
              <a:solidFill>
                <a:schemeClr val="dk1"/>
              </a:solidFill>
              <a:latin typeface="Cairo"/>
              <a:ea typeface="Cairo"/>
              <a:cs typeface="Cairo"/>
              <a:sym typeface="Cairo"/>
            </a:endParaRPr>
          </a:p>
        </p:txBody>
      </p:sp>
      <p:pic>
        <p:nvPicPr>
          <p:cNvPr id="286" name="Google Shape;286;p33" title="Create_a_professional_202604212131.png"/>
          <p:cNvPicPr preferRelativeResize="0"/>
          <p:nvPr/>
        </p:nvPicPr>
        <p:blipFill>
          <a:blip r:embed="rId3">
            <a:alphaModFix/>
          </a:blip>
          <a:stretch>
            <a:fillRect/>
          </a:stretch>
        </p:blipFill>
        <p:spPr>
          <a:xfrm>
            <a:off x="0" y="434025"/>
            <a:ext cx="4167624" cy="4366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4"/>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 name="Google Shape;292;p34"/>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22</a:t>
            </a:r>
            <a:endParaRPr sz="1500">
              <a:solidFill>
                <a:srgbClr val="000000"/>
              </a:solidFill>
              <a:latin typeface="Calibri"/>
              <a:ea typeface="Calibri"/>
              <a:cs typeface="Calibri"/>
              <a:sym typeface="Calibri"/>
            </a:endParaRPr>
          </a:p>
        </p:txBody>
      </p:sp>
      <p:sp>
        <p:nvSpPr>
          <p:cNvPr id="293" name="Google Shape;293;p34"/>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1100"/>
              <a:buFont typeface="Arial"/>
              <a:buNone/>
            </a:pPr>
            <a:r>
              <a:rPr lang="ar-EG" sz="1800">
                <a:solidFill>
                  <a:schemeClr val="lt1"/>
                </a:solidFill>
                <a:latin typeface="Cairo ExtraBold"/>
                <a:ea typeface="Cairo ExtraBold"/>
                <a:cs typeface="Cairo ExtraBold"/>
                <a:sym typeface="Cairo ExtraBold"/>
              </a:rPr>
              <a:t>النتائج</a:t>
            </a:r>
            <a:endParaRPr sz="1800">
              <a:solidFill>
                <a:schemeClr val="lt1"/>
              </a:solidFill>
              <a:latin typeface="Cairo ExtraBold"/>
              <a:ea typeface="Cairo ExtraBold"/>
              <a:cs typeface="Cairo ExtraBold"/>
              <a:sym typeface="Cairo ExtraBold"/>
            </a:endParaRPr>
          </a:p>
        </p:txBody>
      </p:sp>
      <p:sp>
        <p:nvSpPr>
          <p:cNvPr id="294" name="Google Shape;294;p34"/>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295" name="Google Shape;295;p34"/>
          <p:cNvSpPr/>
          <p:nvPr/>
        </p:nvSpPr>
        <p:spPr>
          <a:xfrm>
            <a:off x="-625" y="420750"/>
            <a:ext cx="9144000" cy="4359300"/>
          </a:xfrm>
          <a:prstGeom prst="rect">
            <a:avLst/>
          </a:prstGeom>
          <a:solidFill>
            <a:srgbClr val="F3F6F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3ECF1"/>
              </a:solidFill>
              <a:latin typeface="Calibri"/>
              <a:ea typeface="Calibri"/>
              <a:cs typeface="Calibri"/>
              <a:sym typeface="Calibri"/>
            </a:endParaRPr>
          </a:p>
        </p:txBody>
      </p:sp>
      <p:sp>
        <p:nvSpPr>
          <p:cNvPr id="296" name="Google Shape;296;p34"/>
          <p:cNvSpPr txBox="1"/>
          <p:nvPr/>
        </p:nvSpPr>
        <p:spPr>
          <a:xfrm>
            <a:off x="0" y="434025"/>
            <a:ext cx="9021300" cy="4246800"/>
          </a:xfrm>
          <a:prstGeom prst="rect">
            <a:avLst/>
          </a:prstGeom>
          <a:noFill/>
          <a:ln>
            <a:noFill/>
          </a:ln>
        </p:spPr>
        <p:txBody>
          <a:bodyPr anchorCtr="0" anchor="t" bIns="91425" lIns="91425" spcFirstLastPara="1" rIns="91425" wrap="square" tIns="91425">
            <a:noAutofit/>
          </a:bodyPr>
          <a:lstStyle/>
          <a:p>
            <a:pPr indent="0" lvl="0" marL="0" rtl="1" algn="r">
              <a:spcBef>
                <a:spcPts val="1400"/>
              </a:spcBef>
              <a:spcAft>
                <a:spcPts val="0"/>
              </a:spcAft>
              <a:buClr>
                <a:schemeClr val="dk1"/>
              </a:buClr>
              <a:buSzPts val="440"/>
              <a:buFont typeface="Arial"/>
              <a:buNone/>
            </a:pPr>
            <a:r>
              <a:rPr lang="ar-EG" sz="1100">
                <a:solidFill>
                  <a:schemeClr val="dk1"/>
                </a:solidFill>
                <a:latin typeface="Cairo"/>
                <a:ea typeface="Cairo"/>
                <a:cs typeface="Cairo"/>
                <a:sym typeface="Cairo"/>
              </a:rPr>
              <a:t>1-</a:t>
            </a:r>
            <a:r>
              <a:rPr b="1" lang="ar-EG" sz="1100">
                <a:solidFill>
                  <a:schemeClr val="dk1"/>
                </a:solidFill>
                <a:latin typeface="Cairo"/>
                <a:ea typeface="Cairo"/>
                <a:cs typeface="Cairo"/>
                <a:sym typeface="Cairo"/>
              </a:rPr>
              <a:t> مناقشة القيمة النفعية والأداء (خماسية الأداء KPIs)</a:t>
            </a:r>
            <a:endParaRPr b="1" sz="1100">
              <a:solidFill>
                <a:schemeClr val="dk1"/>
              </a:solidFill>
              <a:latin typeface="Cairo"/>
              <a:ea typeface="Cairo"/>
              <a:cs typeface="Cairo"/>
              <a:sym typeface="Cairo"/>
            </a:endParaRPr>
          </a:p>
          <a:p>
            <a:pPr indent="0" lvl="0" marL="0" rtl="1" algn="r">
              <a:spcBef>
                <a:spcPts val="1200"/>
              </a:spcBef>
              <a:spcAft>
                <a:spcPts val="0"/>
              </a:spcAft>
              <a:buClr>
                <a:schemeClr val="dk1"/>
              </a:buClr>
              <a:buSzPts val="440"/>
              <a:buFont typeface="Arial"/>
              <a:buNone/>
            </a:pPr>
            <a:r>
              <a:rPr lang="ar-EG" sz="1100">
                <a:solidFill>
                  <a:schemeClr val="dk1"/>
                </a:solidFill>
                <a:latin typeface="Cairo"/>
                <a:ea typeface="Cairo"/>
                <a:cs typeface="Cairo"/>
                <a:sym typeface="Cairo"/>
              </a:rPr>
              <a:t>كشفت النتائج عن تصدر محور "</a:t>
            </a:r>
            <a:r>
              <a:rPr b="1" lang="ar-EG" sz="1100">
                <a:solidFill>
                  <a:schemeClr val="dk1"/>
                </a:solidFill>
                <a:latin typeface="Cairo"/>
                <a:ea typeface="Cairo"/>
                <a:cs typeface="Cairo"/>
                <a:sym typeface="Cairo"/>
              </a:rPr>
              <a:t>الكفاءة والإنتاجية</a:t>
            </a:r>
            <a:r>
              <a:rPr lang="ar-EG" sz="1100">
                <a:solidFill>
                  <a:schemeClr val="dk1"/>
                </a:solidFill>
                <a:latin typeface="Cairo"/>
                <a:ea typeface="Cairo"/>
                <a:cs typeface="Cairo"/>
                <a:sym typeface="Cairo"/>
              </a:rPr>
              <a:t>" بوزن نسبي بلغ (94.4%)، يليه محور "</a:t>
            </a:r>
            <a:r>
              <a:rPr b="1" lang="ar-EG" sz="1100">
                <a:solidFill>
                  <a:schemeClr val="dk1"/>
                </a:solidFill>
                <a:latin typeface="Cairo"/>
                <a:ea typeface="Cairo"/>
                <a:cs typeface="Cairo"/>
                <a:sym typeface="Cairo"/>
              </a:rPr>
              <a:t>الابتكار والإبداع</a:t>
            </a:r>
            <a:r>
              <a:rPr lang="ar-EG" sz="1100">
                <a:solidFill>
                  <a:schemeClr val="dk1"/>
                </a:solidFill>
                <a:latin typeface="Cairo"/>
                <a:ea typeface="Cairo"/>
                <a:cs typeface="Cairo"/>
                <a:sym typeface="Cairo"/>
              </a:rPr>
              <a:t>" بنسبة (92.2%).</a:t>
            </a:r>
            <a:endParaRPr sz="1100">
              <a:solidFill>
                <a:schemeClr val="dk1"/>
              </a:solidFill>
              <a:latin typeface="Cairo"/>
              <a:ea typeface="Cairo"/>
              <a:cs typeface="Cairo"/>
              <a:sym typeface="Cairo"/>
            </a:endParaRPr>
          </a:p>
          <a:p>
            <a:pPr indent="0" lvl="0" marL="0" rtl="1" algn="r">
              <a:spcBef>
                <a:spcPts val="1200"/>
              </a:spcBef>
              <a:spcAft>
                <a:spcPts val="0"/>
              </a:spcAft>
              <a:buClr>
                <a:schemeClr val="dk1"/>
              </a:buClr>
              <a:buSzPts val="440"/>
              <a:buFont typeface="Arial"/>
              <a:buNone/>
            </a:pPr>
            <a:r>
              <a:rPr b="1" lang="ar-EG" sz="1100">
                <a:solidFill>
                  <a:schemeClr val="dk1"/>
                </a:solidFill>
                <a:latin typeface="Cairo"/>
                <a:ea typeface="Cairo"/>
                <a:cs typeface="Cairo"/>
                <a:sym typeface="Cairo"/>
              </a:rPr>
              <a:t>التفسير</a:t>
            </a:r>
            <a:r>
              <a:rPr lang="ar-EG" sz="1100">
                <a:solidFill>
                  <a:schemeClr val="dk1"/>
                </a:solidFill>
                <a:latin typeface="Cairo"/>
                <a:ea typeface="Cairo"/>
                <a:cs typeface="Cairo"/>
                <a:sym typeface="Cairo"/>
              </a:rPr>
              <a:t>: تشير هذه النتيجة إلى أن الدافع الأساسي للممارسين هو دافع "عملي"؛ حيث يرى الإعلامي في الذكاء الاصطناعي حلاً جذرياً لمشكلة "</a:t>
            </a:r>
            <a:r>
              <a:rPr b="1" lang="ar-EG" sz="1100">
                <a:solidFill>
                  <a:schemeClr val="dk1"/>
                </a:solidFill>
                <a:latin typeface="Cairo"/>
                <a:ea typeface="Cairo"/>
                <a:cs typeface="Cairo"/>
                <a:sym typeface="Cairo"/>
              </a:rPr>
              <a:t>ضغط الزمن الإنتاجي</a:t>
            </a:r>
            <a:r>
              <a:rPr lang="ar-EG" sz="1100">
                <a:solidFill>
                  <a:schemeClr val="dk1"/>
                </a:solidFill>
                <a:latin typeface="Cairo"/>
                <a:ea typeface="Cairo"/>
                <a:cs typeface="Cairo"/>
                <a:sym typeface="Cairo"/>
              </a:rPr>
              <a:t>". إن قدرة النماذج اللغوية على "</a:t>
            </a:r>
            <a:r>
              <a:rPr b="1" lang="ar-EG" sz="1100">
                <a:solidFill>
                  <a:schemeClr val="dk1"/>
                </a:solidFill>
                <a:latin typeface="Cairo"/>
                <a:ea typeface="Cairo"/>
                <a:cs typeface="Cairo"/>
                <a:sym typeface="Cairo"/>
              </a:rPr>
              <a:t>تسريع المونتاج الأولي</a:t>
            </a:r>
            <a:r>
              <a:rPr lang="ar-EG" sz="1100">
                <a:solidFill>
                  <a:schemeClr val="dk1"/>
                </a:solidFill>
                <a:latin typeface="Cairo"/>
                <a:ea typeface="Cairo"/>
                <a:cs typeface="Cairo"/>
                <a:sym typeface="Cairo"/>
              </a:rPr>
              <a:t>" و"ت</a:t>
            </a:r>
            <a:r>
              <a:rPr b="1" lang="ar-EG" sz="1100">
                <a:solidFill>
                  <a:schemeClr val="dk1"/>
                </a:solidFill>
                <a:latin typeface="Cairo"/>
                <a:ea typeface="Cairo"/>
                <a:cs typeface="Cairo"/>
                <a:sym typeface="Cairo"/>
              </a:rPr>
              <a:t>وليد الأفكار البصرية</a:t>
            </a:r>
            <a:r>
              <a:rPr lang="ar-EG" sz="1100">
                <a:solidFill>
                  <a:schemeClr val="dk1"/>
                </a:solidFill>
                <a:latin typeface="Cairo"/>
                <a:ea typeface="Cairo"/>
                <a:cs typeface="Cairo"/>
                <a:sym typeface="Cairo"/>
              </a:rPr>
              <a:t>" نقلت العمل الإعلامي من النمط اليدوي المستهلك للوقت إلى نمط الإشراف الإبداعي، مما جعل الكفاءة هي المعيار الأول للنجاح في دمج التقنية.</a:t>
            </a:r>
            <a:endParaRPr sz="1100">
              <a:solidFill>
                <a:schemeClr val="dk1"/>
              </a:solidFill>
              <a:latin typeface="Cairo"/>
              <a:ea typeface="Cairo"/>
              <a:cs typeface="Cairo"/>
              <a:sym typeface="Cairo"/>
            </a:endParaRPr>
          </a:p>
          <a:p>
            <a:pPr indent="0" lvl="0" marL="0" rtl="1" algn="r">
              <a:spcBef>
                <a:spcPts val="1400"/>
              </a:spcBef>
              <a:spcAft>
                <a:spcPts val="0"/>
              </a:spcAft>
              <a:buClr>
                <a:schemeClr val="dk1"/>
              </a:buClr>
              <a:buSzPts val="440"/>
              <a:buFont typeface="Arial"/>
              <a:buNone/>
            </a:pPr>
            <a:r>
              <a:rPr lang="ar-EG" sz="1100">
                <a:solidFill>
                  <a:schemeClr val="dk1"/>
                </a:solidFill>
                <a:latin typeface="Cairo"/>
                <a:ea typeface="Cairo"/>
                <a:cs typeface="Cairo"/>
                <a:sym typeface="Cairo"/>
              </a:rPr>
              <a:t>3-</a:t>
            </a:r>
            <a:r>
              <a:rPr b="1" lang="ar-EG" sz="1100">
                <a:solidFill>
                  <a:schemeClr val="dk1"/>
                </a:solidFill>
                <a:latin typeface="Cairo"/>
                <a:ea typeface="Cairo"/>
                <a:cs typeface="Cairo"/>
                <a:sym typeface="Cairo"/>
              </a:rPr>
              <a:t> تفسير الفروق المهنية في ضوء طبيعة التخصص:</a:t>
            </a:r>
            <a:endParaRPr b="1" sz="1100">
              <a:solidFill>
                <a:schemeClr val="dk1"/>
              </a:solidFill>
              <a:latin typeface="Cairo"/>
              <a:ea typeface="Cairo"/>
              <a:cs typeface="Cairo"/>
              <a:sym typeface="Cairo"/>
            </a:endParaRPr>
          </a:p>
          <a:p>
            <a:pPr indent="0" lvl="0" marL="0" rtl="1" algn="r">
              <a:spcBef>
                <a:spcPts val="1200"/>
              </a:spcBef>
              <a:spcAft>
                <a:spcPts val="0"/>
              </a:spcAft>
              <a:buClr>
                <a:schemeClr val="dk1"/>
              </a:buClr>
              <a:buSzPts val="440"/>
              <a:buFont typeface="Arial"/>
              <a:buNone/>
            </a:pPr>
            <a:r>
              <a:rPr lang="ar-EG" sz="1100">
                <a:solidFill>
                  <a:schemeClr val="dk1"/>
                </a:solidFill>
                <a:latin typeface="Cairo"/>
                <a:ea typeface="Cairo"/>
                <a:cs typeface="Cairo"/>
                <a:sym typeface="Cairo"/>
              </a:rPr>
              <a:t>أظهرت النتائج تباين أولويات الأداء حسب التخصص الوظيفي؛ حيث سجل</a:t>
            </a:r>
            <a:r>
              <a:rPr b="1" lang="ar-EG" sz="1100">
                <a:solidFill>
                  <a:schemeClr val="dk1"/>
                </a:solidFill>
                <a:latin typeface="Cairo"/>
                <a:ea typeface="Cairo"/>
                <a:cs typeface="Cairo"/>
                <a:sym typeface="Cairo"/>
              </a:rPr>
              <a:t> المونتير</a:t>
            </a:r>
            <a:r>
              <a:rPr lang="ar-EG" sz="1100">
                <a:solidFill>
                  <a:schemeClr val="dk1"/>
                </a:solidFill>
                <a:latin typeface="Cairo"/>
                <a:ea typeface="Cairo"/>
                <a:cs typeface="Cairo"/>
                <a:sym typeface="Cairo"/>
              </a:rPr>
              <a:t> أعلى درجات الكفاءة (4.8)، بينما تفوق </a:t>
            </a:r>
            <a:r>
              <a:rPr b="1" lang="ar-EG" sz="1100">
                <a:solidFill>
                  <a:schemeClr val="dk1"/>
                </a:solidFill>
                <a:latin typeface="Cairo"/>
                <a:ea typeface="Cairo"/>
                <a:cs typeface="Cairo"/>
                <a:sym typeface="Cairo"/>
              </a:rPr>
              <a:t>مصمم الجرافيك</a:t>
            </a:r>
            <a:r>
              <a:rPr lang="ar-EG" sz="1100">
                <a:solidFill>
                  <a:schemeClr val="dk1"/>
                </a:solidFill>
                <a:latin typeface="Cairo"/>
                <a:ea typeface="Cairo"/>
                <a:cs typeface="Cairo"/>
                <a:sym typeface="Cairo"/>
              </a:rPr>
              <a:t> في محور الابتكار (4.6)، وانفرد</a:t>
            </a:r>
            <a:r>
              <a:rPr b="1" lang="ar-EG" sz="1100">
                <a:solidFill>
                  <a:schemeClr val="dk1"/>
                </a:solidFill>
                <a:latin typeface="Cairo"/>
                <a:ea typeface="Cairo"/>
                <a:cs typeface="Cairo"/>
                <a:sym typeface="Cairo"/>
              </a:rPr>
              <a:t> المعد/المؤلف</a:t>
            </a:r>
            <a:r>
              <a:rPr lang="ar-EG" sz="1100">
                <a:solidFill>
                  <a:schemeClr val="dk1"/>
                </a:solidFill>
                <a:latin typeface="Cairo"/>
                <a:ea typeface="Cairo"/>
                <a:cs typeface="Cairo"/>
                <a:sym typeface="Cairo"/>
              </a:rPr>
              <a:t> بأعلى درجات الموثوقية (3.8).</a:t>
            </a:r>
            <a:endParaRPr sz="1100">
              <a:solidFill>
                <a:schemeClr val="dk1"/>
              </a:solidFill>
              <a:latin typeface="Cairo"/>
              <a:ea typeface="Cairo"/>
              <a:cs typeface="Cairo"/>
              <a:sym typeface="Cairo"/>
            </a:endParaRPr>
          </a:p>
          <a:p>
            <a:pPr indent="0" lvl="0" marL="0" rtl="1" algn="r">
              <a:spcBef>
                <a:spcPts val="1200"/>
              </a:spcBef>
              <a:spcAft>
                <a:spcPts val="0"/>
              </a:spcAft>
              <a:buClr>
                <a:schemeClr val="dk1"/>
              </a:buClr>
              <a:buSzPts val="440"/>
              <a:buFont typeface="Arial"/>
              <a:buNone/>
            </a:pPr>
            <a:r>
              <a:rPr b="1" lang="ar-EG" sz="1100">
                <a:solidFill>
                  <a:schemeClr val="dk1"/>
                </a:solidFill>
                <a:latin typeface="Cairo"/>
                <a:ea typeface="Cairo"/>
                <a:cs typeface="Cairo"/>
                <a:sym typeface="Cairo"/>
              </a:rPr>
              <a:t>التفسير</a:t>
            </a:r>
            <a:r>
              <a:rPr lang="ar-EG" sz="1100">
                <a:solidFill>
                  <a:schemeClr val="dk1"/>
                </a:solidFill>
                <a:latin typeface="Cairo"/>
                <a:ea typeface="Cairo"/>
                <a:cs typeface="Cairo"/>
                <a:sym typeface="Cairo"/>
              </a:rPr>
              <a:t>: يعود تفوق المونتيرين في معيار الكفاءة إلى "</a:t>
            </a:r>
            <a:r>
              <a:rPr b="1" lang="ar-EG" sz="1100">
                <a:solidFill>
                  <a:schemeClr val="dk1"/>
                </a:solidFill>
                <a:latin typeface="Cairo"/>
                <a:ea typeface="Cairo"/>
                <a:cs typeface="Cairo"/>
                <a:sym typeface="Cairo"/>
              </a:rPr>
              <a:t>الدمج البرمجي المباشر</a:t>
            </a:r>
            <a:r>
              <a:rPr lang="ar-EG" sz="1100">
                <a:solidFill>
                  <a:schemeClr val="dk1"/>
                </a:solidFill>
                <a:latin typeface="Cairo"/>
                <a:ea typeface="Cairo"/>
                <a:cs typeface="Cairo"/>
                <a:sym typeface="Cairo"/>
              </a:rPr>
              <a:t>" للذكاء الاصطناعي في أدوات المونتاج الحديثة، مما جعل التقنية أداة "تنفيذية" فورية. أما</a:t>
            </a:r>
            <a:r>
              <a:rPr b="1" lang="ar-EG" sz="1100">
                <a:solidFill>
                  <a:schemeClr val="dk1"/>
                </a:solidFill>
                <a:latin typeface="Cairo"/>
                <a:ea typeface="Cairo"/>
                <a:cs typeface="Cairo"/>
                <a:sym typeface="Cairo"/>
              </a:rPr>
              <a:t> المعدون والمؤلفون</a:t>
            </a:r>
            <a:r>
              <a:rPr lang="ar-EG" sz="1100">
                <a:solidFill>
                  <a:schemeClr val="dk1"/>
                </a:solidFill>
                <a:latin typeface="Cairo"/>
                <a:ea typeface="Cairo"/>
                <a:cs typeface="Cairo"/>
                <a:sym typeface="Cairo"/>
              </a:rPr>
              <a:t>، فيعكس حذرهم في تقييم "</a:t>
            </a:r>
            <a:r>
              <a:rPr b="1" lang="ar-EG" sz="1100">
                <a:solidFill>
                  <a:schemeClr val="dk1"/>
                </a:solidFill>
                <a:latin typeface="Cairo"/>
                <a:ea typeface="Cairo"/>
                <a:cs typeface="Cairo"/>
                <a:sym typeface="Cairo"/>
              </a:rPr>
              <a:t>الموثوقية</a:t>
            </a:r>
            <a:r>
              <a:rPr lang="ar-EG" sz="1100">
                <a:solidFill>
                  <a:schemeClr val="dk1"/>
                </a:solidFill>
                <a:latin typeface="Cairo"/>
                <a:ea typeface="Cairo"/>
                <a:cs typeface="Cairo"/>
                <a:sym typeface="Cairo"/>
              </a:rPr>
              <a:t>" طبيعة دورهم كحراس بوابة للمعلومات؛ فهم الأكثر إدراكاً لمخاطر "الانحياز أو الخطأ المعلوماتي" الذي قد يقع فيه الذكاء الاصطناعي، مما يجعلهم يتبنون التقنية بـ "حذر نقدي" لضمان المصداقية الإعلامية للمؤسسة.</a:t>
            </a:r>
            <a:endParaRPr sz="1100">
              <a:solidFill>
                <a:schemeClr val="dk1"/>
              </a:solidFill>
              <a:latin typeface="Cairo"/>
              <a:ea typeface="Cairo"/>
              <a:cs typeface="Cairo"/>
              <a:sym typeface="Cairo"/>
            </a:endParaRPr>
          </a:p>
          <a:p>
            <a:pPr indent="0" lvl="0" marL="0" rtl="1" algn="r">
              <a:spcBef>
                <a:spcPts val="1400"/>
              </a:spcBef>
              <a:spcAft>
                <a:spcPts val="0"/>
              </a:spcAft>
              <a:buClr>
                <a:schemeClr val="dk1"/>
              </a:buClr>
              <a:buSzPts val="440"/>
              <a:buFont typeface="Arial"/>
              <a:buNone/>
            </a:pPr>
            <a:r>
              <a:rPr lang="ar-EG" sz="1100">
                <a:solidFill>
                  <a:schemeClr val="dk1"/>
                </a:solidFill>
                <a:latin typeface="Cairo"/>
                <a:ea typeface="Cairo"/>
                <a:cs typeface="Cairo"/>
                <a:sym typeface="Cairo"/>
              </a:rPr>
              <a:t>4- </a:t>
            </a:r>
            <a:r>
              <a:rPr b="1" lang="ar-EG" sz="1100">
                <a:solidFill>
                  <a:schemeClr val="dk1"/>
                </a:solidFill>
                <a:latin typeface="Cairo"/>
                <a:ea typeface="Cairo"/>
                <a:cs typeface="Cairo"/>
                <a:sym typeface="Cairo"/>
              </a:rPr>
              <a:t>تحليل "فجوة الموثوقية" والمسؤولية المهنية:</a:t>
            </a:r>
            <a:endParaRPr b="1" sz="1100">
              <a:solidFill>
                <a:schemeClr val="dk1"/>
              </a:solidFill>
              <a:latin typeface="Cairo"/>
              <a:ea typeface="Cairo"/>
              <a:cs typeface="Cairo"/>
              <a:sym typeface="Cairo"/>
            </a:endParaRPr>
          </a:p>
          <a:p>
            <a:pPr indent="0" lvl="0" marL="0" rtl="1" algn="r">
              <a:spcBef>
                <a:spcPts val="1200"/>
              </a:spcBef>
              <a:spcAft>
                <a:spcPts val="0"/>
              </a:spcAft>
              <a:buClr>
                <a:schemeClr val="dk1"/>
              </a:buClr>
              <a:buSzPts val="440"/>
              <a:buFont typeface="Arial"/>
              <a:buNone/>
            </a:pPr>
            <a:r>
              <a:rPr lang="ar-EG" sz="1100">
                <a:solidFill>
                  <a:schemeClr val="dk1"/>
                </a:solidFill>
                <a:latin typeface="Cairo"/>
                <a:ea typeface="Cairo"/>
                <a:cs typeface="Cairo"/>
                <a:sym typeface="Cairo"/>
              </a:rPr>
              <a:t>رغم الاتجاه الإيجابي العام، جاء محور "</a:t>
            </a:r>
            <a:r>
              <a:rPr b="1" lang="ar-EG" sz="1100">
                <a:solidFill>
                  <a:schemeClr val="dk1"/>
                </a:solidFill>
                <a:latin typeface="Cairo"/>
                <a:ea typeface="Cairo"/>
                <a:cs typeface="Cairo"/>
                <a:sym typeface="Cairo"/>
              </a:rPr>
              <a:t>الموثوقية والأخلاقيات</a:t>
            </a:r>
            <a:r>
              <a:rPr lang="ar-EG" sz="1100">
                <a:solidFill>
                  <a:schemeClr val="dk1"/>
                </a:solidFill>
                <a:latin typeface="Cairo"/>
                <a:ea typeface="Cairo"/>
                <a:cs typeface="Cairo"/>
                <a:sym typeface="Cairo"/>
              </a:rPr>
              <a:t>" في المرتبة الأخيرة (78.4%).</a:t>
            </a:r>
            <a:endParaRPr sz="1100">
              <a:solidFill>
                <a:schemeClr val="dk1"/>
              </a:solidFill>
              <a:latin typeface="Cairo"/>
              <a:ea typeface="Cairo"/>
              <a:cs typeface="Cairo"/>
              <a:sym typeface="Cairo"/>
            </a:endParaRPr>
          </a:p>
          <a:p>
            <a:pPr indent="0" lvl="0" marL="0" rtl="1" algn="r">
              <a:spcBef>
                <a:spcPts val="1200"/>
              </a:spcBef>
              <a:spcAft>
                <a:spcPts val="0"/>
              </a:spcAft>
              <a:buClr>
                <a:schemeClr val="dk1"/>
              </a:buClr>
              <a:buSzPts val="440"/>
              <a:buFont typeface="Arial"/>
              <a:buNone/>
            </a:pPr>
            <a:r>
              <a:rPr b="1" lang="ar-EG" sz="1100">
                <a:solidFill>
                  <a:schemeClr val="dk1"/>
                </a:solidFill>
                <a:latin typeface="Cairo"/>
                <a:ea typeface="Cairo"/>
                <a:cs typeface="Cairo"/>
                <a:sym typeface="Cairo"/>
              </a:rPr>
              <a:t>التفسير</a:t>
            </a:r>
            <a:r>
              <a:rPr lang="ar-EG" sz="1100">
                <a:solidFill>
                  <a:schemeClr val="dk1"/>
                </a:solidFill>
                <a:latin typeface="Cairo"/>
                <a:ea typeface="Cairo"/>
                <a:cs typeface="Cairo"/>
                <a:sym typeface="Cairo"/>
              </a:rPr>
              <a:t>: تعكس هذه النتيجة نضجاً مهنياً لدى العينة؛ فالإعلامي المصري لا يسلم زمام الأمور للآلة بشكل مطلق. هذا "</a:t>
            </a:r>
            <a:r>
              <a:rPr b="1" lang="ar-EG" sz="1100">
                <a:solidFill>
                  <a:schemeClr val="dk1"/>
                </a:solidFill>
                <a:latin typeface="Cairo"/>
                <a:ea typeface="Cairo"/>
                <a:cs typeface="Cairo"/>
                <a:sym typeface="Cairo"/>
              </a:rPr>
              <a:t>القلق المشروع</a:t>
            </a:r>
            <a:r>
              <a:rPr lang="ar-EG" sz="1100">
                <a:solidFill>
                  <a:schemeClr val="dk1"/>
                </a:solidFill>
                <a:latin typeface="Cairo"/>
                <a:ea typeface="Cairo"/>
                <a:cs typeface="Cairo"/>
                <a:sym typeface="Cairo"/>
              </a:rPr>
              <a:t>" تجاه حقوق الملكية الفكرية ودقة المحتوى المولد آلياً يؤكد أن "</a:t>
            </a:r>
            <a:r>
              <a:rPr b="1" lang="ar-EG" sz="1100">
                <a:solidFill>
                  <a:schemeClr val="dk1"/>
                </a:solidFill>
                <a:latin typeface="Cairo"/>
                <a:ea typeface="Cairo"/>
                <a:cs typeface="Cairo"/>
                <a:sym typeface="Cairo"/>
              </a:rPr>
              <a:t>العنصر البشري</a:t>
            </a:r>
            <a:r>
              <a:rPr lang="ar-EG" sz="1100">
                <a:solidFill>
                  <a:schemeClr val="dk1"/>
                </a:solidFill>
                <a:latin typeface="Cairo"/>
                <a:ea typeface="Cairo"/>
                <a:cs typeface="Cairo"/>
                <a:sym typeface="Cairo"/>
              </a:rPr>
              <a:t>" لا يزال هو المرجعية النهائية. وتخلص الدراسة إلى أن الذكاء الاصطناعي، رغم قوته، لا يزال يفتقر إلى "</a:t>
            </a:r>
            <a:r>
              <a:rPr b="1" lang="ar-EG" sz="1100">
                <a:solidFill>
                  <a:schemeClr val="dk1"/>
                </a:solidFill>
                <a:latin typeface="Cairo"/>
                <a:ea typeface="Cairo"/>
                <a:cs typeface="Cairo"/>
                <a:sym typeface="Cairo"/>
              </a:rPr>
              <a:t>الحس الأخلاقي والسياق الثقافي المحلي</a:t>
            </a:r>
            <a:r>
              <a:rPr lang="ar-EG" sz="1100">
                <a:solidFill>
                  <a:schemeClr val="dk1"/>
                </a:solidFill>
                <a:latin typeface="Cairo"/>
                <a:ea typeface="Cairo"/>
                <a:cs typeface="Cairo"/>
                <a:sym typeface="Cairo"/>
              </a:rPr>
              <a:t>"، وهو ما يتطلب إشرافاً بشرياً مستمراً.</a:t>
            </a:r>
            <a:endParaRPr sz="1100">
              <a:solidFill>
                <a:schemeClr val="dk1"/>
              </a:solidFill>
              <a:latin typeface="Cairo"/>
              <a:ea typeface="Cairo"/>
              <a:cs typeface="Cairo"/>
              <a:sym typeface="Cairo"/>
            </a:endParaRPr>
          </a:p>
          <a:p>
            <a:pPr indent="0" lvl="0" marL="0" rtl="0" algn="l">
              <a:lnSpc>
                <a:spcPct val="115000"/>
              </a:lnSpc>
              <a:spcBef>
                <a:spcPts val="1200"/>
              </a:spcBef>
              <a:spcAft>
                <a:spcPts val="1200"/>
              </a:spcAft>
              <a:buClr>
                <a:schemeClr val="dk1"/>
              </a:buClr>
              <a:buSzPts val="440"/>
              <a:buFont typeface="Arial"/>
              <a:buNone/>
            </a:pPr>
            <a:r>
              <a:t/>
            </a:r>
            <a:endParaRPr sz="1100">
              <a:solidFill>
                <a:srgbClr val="595959"/>
              </a:solidFill>
              <a:latin typeface="Cairo"/>
              <a:ea typeface="Cairo"/>
              <a:cs typeface="Cairo"/>
              <a:sym typeface="Cair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35"/>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2" name="Google Shape;302;p35"/>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23</a:t>
            </a:r>
            <a:endParaRPr sz="1500">
              <a:solidFill>
                <a:srgbClr val="000000"/>
              </a:solidFill>
              <a:latin typeface="Calibri"/>
              <a:ea typeface="Calibri"/>
              <a:cs typeface="Calibri"/>
              <a:sym typeface="Calibri"/>
            </a:endParaRPr>
          </a:p>
        </p:txBody>
      </p:sp>
      <p:sp>
        <p:nvSpPr>
          <p:cNvPr id="303" name="Google Shape;303;p35"/>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lnSpc>
                <a:spcPct val="115000"/>
              </a:lnSpc>
              <a:spcBef>
                <a:spcPts val="1400"/>
              </a:spcBef>
              <a:spcAft>
                <a:spcPts val="400"/>
              </a:spcAft>
              <a:buClr>
                <a:schemeClr val="dk1"/>
              </a:buClr>
              <a:buSzPts val="1100"/>
              <a:buFont typeface="Arial"/>
              <a:buNone/>
            </a:pPr>
            <a:r>
              <a:rPr lang="ar-EG" sz="1500">
                <a:solidFill>
                  <a:schemeClr val="lt1"/>
                </a:solidFill>
                <a:latin typeface="Cairo ExtraBold"/>
                <a:ea typeface="Cairo ExtraBold"/>
                <a:cs typeface="Cairo ExtraBold"/>
                <a:sym typeface="Cairo ExtraBold"/>
              </a:rPr>
              <a:t> إجابة تساؤلات البحث</a:t>
            </a:r>
            <a:endParaRPr sz="1844">
              <a:solidFill>
                <a:schemeClr val="lt1"/>
              </a:solidFill>
              <a:latin typeface="Cairo ExtraBold"/>
              <a:ea typeface="Cairo ExtraBold"/>
              <a:cs typeface="Cairo ExtraBold"/>
              <a:sym typeface="Cairo ExtraBold"/>
            </a:endParaRPr>
          </a:p>
        </p:txBody>
      </p:sp>
      <p:sp>
        <p:nvSpPr>
          <p:cNvPr id="304" name="Google Shape;304;p35"/>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305" name="Google Shape;305;p35"/>
          <p:cNvSpPr/>
          <p:nvPr/>
        </p:nvSpPr>
        <p:spPr>
          <a:xfrm>
            <a:off x="-625" y="420750"/>
            <a:ext cx="9144000" cy="4359300"/>
          </a:xfrm>
          <a:prstGeom prst="rect">
            <a:avLst/>
          </a:prstGeom>
          <a:solidFill>
            <a:srgbClr val="F3F6F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3ECF1"/>
              </a:solidFill>
              <a:latin typeface="Calibri"/>
              <a:ea typeface="Calibri"/>
              <a:cs typeface="Calibri"/>
              <a:sym typeface="Calibri"/>
            </a:endParaRPr>
          </a:p>
        </p:txBody>
      </p:sp>
      <p:sp>
        <p:nvSpPr>
          <p:cNvPr id="306" name="Google Shape;306;p35"/>
          <p:cNvSpPr txBox="1"/>
          <p:nvPr/>
        </p:nvSpPr>
        <p:spPr>
          <a:xfrm>
            <a:off x="0" y="434025"/>
            <a:ext cx="9021300" cy="4246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1400"/>
              </a:spcBef>
              <a:spcAft>
                <a:spcPts val="0"/>
              </a:spcAft>
              <a:buClr>
                <a:schemeClr val="dk1"/>
              </a:buClr>
              <a:buSzPts val="1100"/>
              <a:buFont typeface="Arial"/>
              <a:buNone/>
            </a:pPr>
            <a:r>
              <a:rPr b="1" lang="ar-EG" sz="1300">
                <a:solidFill>
                  <a:schemeClr val="dk1"/>
                </a:solidFill>
                <a:latin typeface="Cairo"/>
                <a:ea typeface="Cairo"/>
                <a:cs typeface="Cairo"/>
                <a:sym typeface="Cairo"/>
              </a:rPr>
              <a:t>1. إجابة تساؤل الكفاءة:</a:t>
            </a:r>
            <a:endParaRPr b="1" sz="1300">
              <a:solidFill>
                <a:schemeClr val="dk1"/>
              </a:solidFill>
              <a:latin typeface="Cairo"/>
              <a:ea typeface="Cairo"/>
              <a:cs typeface="Cairo"/>
              <a:sym typeface="Cairo"/>
            </a:endParaRPr>
          </a:p>
          <a:p>
            <a:pPr indent="0" lvl="0" marL="0" rtl="1" algn="r">
              <a:lnSpc>
                <a:spcPct val="115000"/>
              </a:lnSpc>
              <a:spcBef>
                <a:spcPts val="1200"/>
              </a:spcBef>
              <a:spcAft>
                <a:spcPts val="0"/>
              </a:spcAft>
              <a:buClr>
                <a:schemeClr val="dk1"/>
              </a:buClr>
              <a:buSzPts val="1100"/>
              <a:buFont typeface="Arial"/>
              <a:buNone/>
            </a:pPr>
            <a:r>
              <a:rPr lang="ar-EG" sz="1100">
                <a:solidFill>
                  <a:schemeClr val="dk1"/>
                </a:solidFill>
                <a:latin typeface="Cairo"/>
                <a:ea typeface="Cairo"/>
                <a:cs typeface="Cairo"/>
                <a:sym typeface="Cairo"/>
              </a:rPr>
              <a:t>ساهمت أدوات الذكاء الاصطناعي في</a:t>
            </a:r>
            <a:r>
              <a:rPr b="1" lang="ar-EG" sz="1100">
                <a:solidFill>
                  <a:schemeClr val="dk1"/>
                </a:solidFill>
                <a:latin typeface="Cairo"/>
                <a:ea typeface="Cairo"/>
                <a:cs typeface="Cairo"/>
                <a:sym typeface="Cairo"/>
              </a:rPr>
              <a:t> زيادة سرعة الإنتاج</a:t>
            </a:r>
            <a:r>
              <a:rPr lang="ar-EG" sz="1100">
                <a:solidFill>
                  <a:schemeClr val="dk1"/>
                </a:solidFill>
                <a:latin typeface="Cairo"/>
                <a:ea typeface="Cairo"/>
                <a:cs typeface="Cairo"/>
                <a:sym typeface="Cairo"/>
              </a:rPr>
              <a:t> بنسبة مرتفعة جداً، حيث احتل مؤشر "</a:t>
            </a:r>
            <a:r>
              <a:rPr b="1" lang="ar-EG" sz="1100">
                <a:solidFill>
                  <a:schemeClr val="dk1"/>
                </a:solidFill>
                <a:latin typeface="Cairo"/>
                <a:ea typeface="Cairo"/>
                <a:cs typeface="Cairo"/>
                <a:sym typeface="Cairo"/>
              </a:rPr>
              <a:t>تسريع المونتاج الأولي (Rough Cut)</a:t>
            </a:r>
            <a:r>
              <a:rPr lang="ar-EG" sz="1100">
                <a:solidFill>
                  <a:schemeClr val="dk1"/>
                </a:solidFill>
                <a:latin typeface="Cairo"/>
                <a:ea typeface="Cairo"/>
                <a:cs typeface="Cairo"/>
                <a:sym typeface="Cairo"/>
              </a:rPr>
              <a:t>" المرتبة الأولى بوزن نسبي 94.4%. كما أكدت النتائج أن الممارسين يعتمدون على النماذج اللغوية (LLMs) بنسبة 95.1% لتلخيص المصادر وتحويلها لمسودات، مما أدى إلى ضغط الزمن الإنتاجي في مراحل ما قبل الإنتاج والمونتاج بشكل غير مسبوق.</a:t>
            </a:r>
            <a:endParaRPr sz="1100">
              <a:solidFill>
                <a:schemeClr val="dk1"/>
              </a:solidFill>
              <a:latin typeface="Cairo"/>
              <a:ea typeface="Cairo"/>
              <a:cs typeface="Cairo"/>
              <a:sym typeface="Cairo"/>
            </a:endParaRPr>
          </a:p>
          <a:p>
            <a:pPr indent="0" lvl="0" marL="0" rtl="1" algn="r">
              <a:lnSpc>
                <a:spcPct val="115000"/>
              </a:lnSpc>
              <a:spcBef>
                <a:spcPts val="1400"/>
              </a:spcBef>
              <a:spcAft>
                <a:spcPts val="0"/>
              </a:spcAft>
              <a:buClr>
                <a:schemeClr val="dk1"/>
              </a:buClr>
              <a:buSzPts val="1100"/>
              <a:buFont typeface="Arial"/>
              <a:buNone/>
            </a:pPr>
            <a:r>
              <a:rPr b="1" lang="ar-EG" sz="1300">
                <a:solidFill>
                  <a:schemeClr val="dk1"/>
                </a:solidFill>
                <a:latin typeface="Cairo"/>
                <a:ea typeface="Cairo"/>
                <a:cs typeface="Cairo"/>
                <a:sym typeface="Cairo"/>
              </a:rPr>
              <a:t>2. إجابة تساؤل الجودة:</a:t>
            </a:r>
            <a:endParaRPr b="1" sz="1300">
              <a:solidFill>
                <a:schemeClr val="dk1"/>
              </a:solidFill>
              <a:latin typeface="Cairo"/>
              <a:ea typeface="Cairo"/>
              <a:cs typeface="Cairo"/>
              <a:sym typeface="Cairo"/>
            </a:endParaRPr>
          </a:p>
          <a:p>
            <a:pPr indent="0" lvl="0" marL="0" rtl="1" algn="r">
              <a:lnSpc>
                <a:spcPct val="115000"/>
              </a:lnSpc>
              <a:spcBef>
                <a:spcPts val="1200"/>
              </a:spcBef>
              <a:spcAft>
                <a:spcPts val="0"/>
              </a:spcAft>
              <a:buClr>
                <a:schemeClr val="dk1"/>
              </a:buClr>
              <a:buSzPts val="1100"/>
              <a:buFont typeface="Arial"/>
              <a:buNone/>
            </a:pPr>
            <a:r>
              <a:rPr lang="ar-EG" sz="1100">
                <a:solidFill>
                  <a:schemeClr val="dk1"/>
                </a:solidFill>
                <a:latin typeface="Cairo"/>
                <a:ea typeface="Cairo"/>
                <a:cs typeface="Cairo"/>
                <a:sym typeface="Cairo"/>
              </a:rPr>
              <a:t>يقيّم الممارسون قدرة النماذج على الحفاظ على "</a:t>
            </a:r>
            <a:r>
              <a:rPr b="1" lang="ar-EG" sz="1100">
                <a:solidFill>
                  <a:schemeClr val="dk1"/>
                </a:solidFill>
                <a:latin typeface="Cairo"/>
                <a:ea typeface="Cairo"/>
                <a:cs typeface="Cairo"/>
                <a:sym typeface="Cairo"/>
              </a:rPr>
              <a:t>المنطق السردي</a:t>
            </a:r>
            <a:r>
              <a:rPr lang="ar-EG" sz="1100">
                <a:solidFill>
                  <a:schemeClr val="dk1"/>
                </a:solidFill>
                <a:latin typeface="Cairo"/>
                <a:ea typeface="Cairo"/>
                <a:cs typeface="Cairo"/>
                <a:sym typeface="Cairo"/>
              </a:rPr>
              <a:t>" بدرجة "</a:t>
            </a:r>
            <a:r>
              <a:rPr b="1" lang="ar-EG" sz="1100">
                <a:solidFill>
                  <a:schemeClr val="dk1"/>
                </a:solidFill>
                <a:latin typeface="Cairo"/>
                <a:ea typeface="Cairo"/>
                <a:cs typeface="Cairo"/>
                <a:sym typeface="Cairo"/>
              </a:rPr>
              <a:t>موافق بشدة</a:t>
            </a:r>
            <a:r>
              <a:rPr lang="ar-EG" sz="1100">
                <a:solidFill>
                  <a:schemeClr val="dk1"/>
                </a:solidFill>
                <a:latin typeface="Cairo"/>
                <a:ea typeface="Cairo"/>
                <a:cs typeface="Cairo"/>
                <a:sym typeface="Cairo"/>
              </a:rPr>
              <a:t>" بمتوسط 4.55 ووزن نسبي 91%. ومع ذلك، تظهر النتائج أن الممارسين يرون أن الجودة ليست "</a:t>
            </a:r>
            <a:r>
              <a:rPr b="1" lang="ar-EG" sz="1100">
                <a:solidFill>
                  <a:schemeClr val="dk1"/>
                </a:solidFill>
                <a:latin typeface="Cairo"/>
                <a:ea typeface="Cairo"/>
                <a:cs typeface="Cairo"/>
                <a:sym typeface="Cairo"/>
              </a:rPr>
              <a:t>آلية بالكامل</a:t>
            </a:r>
            <a:r>
              <a:rPr lang="ar-EG" sz="1100">
                <a:solidFill>
                  <a:schemeClr val="dk1"/>
                </a:solidFill>
                <a:latin typeface="Cairo"/>
                <a:ea typeface="Cairo"/>
                <a:cs typeface="Cairo"/>
                <a:sym typeface="Cairo"/>
              </a:rPr>
              <a:t>"، بل تعتمد على قدرة الممارس على توجيه النموذج، حيث سجل المصممون أعلى درجة في جودة المخرجات بمتوسط 4.7 نظراً لاستخدامهم تقنيات توليد بصرية متطورة.</a:t>
            </a:r>
            <a:endParaRPr sz="1100">
              <a:solidFill>
                <a:schemeClr val="dk1"/>
              </a:solidFill>
              <a:latin typeface="Cairo"/>
              <a:ea typeface="Cairo"/>
              <a:cs typeface="Cairo"/>
              <a:sym typeface="Cairo"/>
            </a:endParaRPr>
          </a:p>
          <a:p>
            <a:pPr indent="0" lvl="0" marL="0" rtl="1" algn="r">
              <a:lnSpc>
                <a:spcPct val="115000"/>
              </a:lnSpc>
              <a:spcBef>
                <a:spcPts val="1400"/>
              </a:spcBef>
              <a:spcAft>
                <a:spcPts val="0"/>
              </a:spcAft>
              <a:buClr>
                <a:schemeClr val="dk1"/>
              </a:buClr>
              <a:buSzPts val="1100"/>
              <a:buFont typeface="Arial"/>
              <a:buNone/>
            </a:pPr>
            <a:r>
              <a:rPr b="1" lang="ar-EG" sz="1300">
                <a:solidFill>
                  <a:schemeClr val="dk1"/>
                </a:solidFill>
                <a:latin typeface="Cairo"/>
                <a:ea typeface="Cairo"/>
                <a:cs typeface="Cairo"/>
                <a:sym typeface="Cairo"/>
              </a:rPr>
              <a:t>3. إجابة تساؤل التفاعل النصي:</a:t>
            </a:r>
            <a:endParaRPr b="1" sz="1300">
              <a:solidFill>
                <a:schemeClr val="dk1"/>
              </a:solidFill>
              <a:latin typeface="Cairo"/>
              <a:ea typeface="Cairo"/>
              <a:cs typeface="Cairo"/>
              <a:sym typeface="Cairo"/>
            </a:endParaRPr>
          </a:p>
          <a:p>
            <a:pPr indent="0" lvl="0" marL="0" rtl="1" algn="r">
              <a:lnSpc>
                <a:spcPct val="115000"/>
              </a:lnSpc>
              <a:spcBef>
                <a:spcPts val="1200"/>
              </a:spcBef>
              <a:spcAft>
                <a:spcPts val="0"/>
              </a:spcAft>
              <a:buClr>
                <a:schemeClr val="dk1"/>
              </a:buClr>
              <a:buSzPts val="1100"/>
              <a:buFont typeface="Arial"/>
              <a:buNone/>
            </a:pPr>
            <a:r>
              <a:rPr lang="ar-EG" sz="1100">
                <a:solidFill>
                  <a:schemeClr val="dk1"/>
                </a:solidFill>
                <a:latin typeface="Cairo"/>
                <a:ea typeface="Cairo"/>
                <a:cs typeface="Cairo"/>
                <a:sym typeface="Cairo"/>
              </a:rPr>
              <a:t>حققت واجهات </a:t>
            </a:r>
            <a:r>
              <a:rPr b="1" lang="ar-EG" sz="1100">
                <a:solidFill>
                  <a:schemeClr val="dk1"/>
                </a:solidFill>
                <a:latin typeface="Cairo"/>
                <a:ea typeface="Cairo"/>
                <a:cs typeface="Cairo"/>
                <a:sym typeface="Cairo"/>
              </a:rPr>
              <a:t>التحكم الموجهة بالنص</a:t>
            </a:r>
            <a:r>
              <a:rPr lang="ar-EG" sz="1100">
                <a:solidFill>
                  <a:schemeClr val="dk1"/>
                </a:solidFill>
                <a:latin typeface="Cairo"/>
                <a:ea typeface="Cairo"/>
                <a:cs typeface="Cairo"/>
                <a:sym typeface="Cairo"/>
              </a:rPr>
              <a:t> (Text-Driven) </a:t>
            </a:r>
            <a:r>
              <a:rPr b="1" lang="ar-EG" sz="1100">
                <a:solidFill>
                  <a:schemeClr val="dk1"/>
                </a:solidFill>
                <a:latin typeface="Cairo"/>
                <a:ea typeface="Cairo"/>
                <a:cs typeface="Cairo"/>
                <a:sym typeface="Cairo"/>
              </a:rPr>
              <a:t>نجاحاً كبيراً </a:t>
            </a:r>
            <a:r>
              <a:rPr lang="ar-EG" sz="1100">
                <a:solidFill>
                  <a:schemeClr val="dk1"/>
                </a:solidFill>
                <a:latin typeface="Cairo"/>
                <a:ea typeface="Cairo"/>
                <a:cs typeface="Cairo"/>
                <a:sym typeface="Cairo"/>
              </a:rPr>
              <a:t>في تسهيل التحرير، حيث حصل مؤشر "</a:t>
            </a:r>
            <a:r>
              <a:rPr b="1" lang="ar-EG" sz="1100">
                <a:solidFill>
                  <a:schemeClr val="dk1"/>
                </a:solidFill>
                <a:latin typeface="Cairo"/>
                <a:ea typeface="Cairo"/>
                <a:cs typeface="Cairo"/>
                <a:sym typeface="Cairo"/>
              </a:rPr>
              <a:t>التحكم والتمكين</a:t>
            </a:r>
            <a:r>
              <a:rPr lang="ar-EG" sz="1100">
                <a:solidFill>
                  <a:schemeClr val="dk1"/>
                </a:solidFill>
                <a:latin typeface="Cairo"/>
                <a:ea typeface="Cairo"/>
                <a:cs typeface="Cairo"/>
                <a:sym typeface="Cairo"/>
              </a:rPr>
              <a:t>" على وزن نسبي 87.6%. وأفادت النتائج أن التعامل مع الفيديو عبر "</a:t>
            </a:r>
            <a:r>
              <a:rPr b="1" lang="ar-EG" sz="1100">
                <a:solidFill>
                  <a:schemeClr val="dk1"/>
                </a:solidFill>
                <a:latin typeface="Cairo"/>
                <a:ea typeface="Cairo"/>
                <a:cs typeface="Cairo"/>
                <a:sym typeface="Cairo"/>
              </a:rPr>
              <a:t>الأوامر النصية</a:t>
            </a:r>
            <a:r>
              <a:rPr lang="ar-EG" sz="1100">
                <a:solidFill>
                  <a:schemeClr val="dk1"/>
                </a:solidFill>
                <a:latin typeface="Cairo"/>
                <a:ea typeface="Cairo"/>
                <a:cs typeface="Cairo"/>
                <a:sym typeface="Cairo"/>
              </a:rPr>
              <a:t>" (Text-to-Edit) منح الممارسين قدرة على</a:t>
            </a:r>
            <a:r>
              <a:rPr b="1" lang="ar-EG" sz="1100">
                <a:solidFill>
                  <a:schemeClr val="dk1"/>
                </a:solidFill>
                <a:latin typeface="Cairo"/>
                <a:ea typeface="Cairo"/>
                <a:cs typeface="Cairo"/>
                <a:sym typeface="Cairo"/>
              </a:rPr>
              <a:t> إجراء تعديلات</a:t>
            </a:r>
            <a:r>
              <a:rPr lang="ar-EG" sz="1100">
                <a:solidFill>
                  <a:schemeClr val="dk1"/>
                </a:solidFill>
                <a:latin typeface="Cairo"/>
                <a:ea typeface="Cairo"/>
                <a:cs typeface="Cairo"/>
                <a:sym typeface="Cairo"/>
              </a:rPr>
              <a:t> معقدة ب</a:t>
            </a:r>
            <a:r>
              <a:rPr b="1" lang="ar-EG" sz="1100">
                <a:solidFill>
                  <a:schemeClr val="dk1"/>
                </a:solidFill>
                <a:latin typeface="Cairo"/>
                <a:ea typeface="Cairo"/>
                <a:cs typeface="Cairo"/>
                <a:sym typeface="Cairo"/>
              </a:rPr>
              <a:t>مجهود ذهني وبدني أقل</a:t>
            </a:r>
            <a:r>
              <a:rPr lang="ar-EG" sz="1100">
                <a:solidFill>
                  <a:schemeClr val="dk1"/>
                </a:solidFill>
                <a:latin typeface="Cairo"/>
                <a:ea typeface="Cairo"/>
                <a:cs typeface="Cairo"/>
                <a:sym typeface="Cairo"/>
              </a:rPr>
              <a:t> مقارنة بالأدوات التقليدية التي تتطلب مهارات تقنية يدوية شاقة.</a:t>
            </a:r>
            <a:endParaRPr sz="1100">
              <a:solidFill>
                <a:schemeClr val="dk1"/>
              </a:solidFill>
              <a:latin typeface="Cairo"/>
              <a:ea typeface="Cairo"/>
              <a:cs typeface="Cairo"/>
              <a:sym typeface="Cairo"/>
            </a:endParaRPr>
          </a:p>
          <a:p>
            <a:pPr indent="0" lvl="0" marL="0" rtl="1" algn="r">
              <a:lnSpc>
                <a:spcPct val="115000"/>
              </a:lnSpc>
              <a:spcBef>
                <a:spcPts val="1200"/>
              </a:spcBef>
              <a:spcAft>
                <a:spcPts val="0"/>
              </a:spcAft>
              <a:buClr>
                <a:schemeClr val="dk1"/>
              </a:buClr>
              <a:buSzPts val="1100"/>
              <a:buFont typeface="Arial"/>
              <a:buNone/>
            </a:pPr>
            <a:r>
              <a:t/>
            </a:r>
            <a:endParaRPr sz="1800">
              <a:solidFill>
                <a:srgbClr val="595959"/>
              </a:solidFill>
              <a:latin typeface="Cairo"/>
              <a:ea typeface="Cairo"/>
              <a:cs typeface="Cairo"/>
              <a:sym typeface="Cairo"/>
            </a:endParaRPr>
          </a:p>
          <a:p>
            <a:pPr indent="0" lvl="0" marL="0" rtl="0" algn="l">
              <a:lnSpc>
                <a:spcPct val="115000"/>
              </a:lnSpc>
              <a:spcBef>
                <a:spcPts val="1200"/>
              </a:spcBef>
              <a:spcAft>
                <a:spcPts val="1200"/>
              </a:spcAft>
              <a:buClr>
                <a:schemeClr val="dk1"/>
              </a:buClr>
              <a:buSzPts val="440"/>
              <a:buFont typeface="Arial"/>
              <a:buNone/>
            </a:pPr>
            <a:r>
              <a:t/>
            </a:r>
            <a:endParaRPr sz="820">
              <a:solidFill>
                <a:schemeClr val="dk1"/>
              </a:solidFill>
              <a:latin typeface="Cairo"/>
              <a:ea typeface="Cairo"/>
              <a:cs typeface="Cairo"/>
              <a:sym typeface="Cair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6"/>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2" name="Google Shape;312;p36"/>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Font typeface="Arial"/>
              <a:buNone/>
            </a:pPr>
            <a:r>
              <a:rPr lang="ar-EG" sz="1500">
                <a:solidFill>
                  <a:schemeClr val="dk1"/>
                </a:solidFill>
                <a:latin typeface="Calibri"/>
                <a:ea typeface="Calibri"/>
                <a:cs typeface="Calibri"/>
                <a:sym typeface="Calibri"/>
              </a:rPr>
              <a:t>24</a:t>
            </a:r>
            <a:endParaRPr sz="1500">
              <a:solidFill>
                <a:srgbClr val="000000"/>
              </a:solidFill>
              <a:latin typeface="Calibri"/>
              <a:ea typeface="Calibri"/>
              <a:cs typeface="Calibri"/>
              <a:sym typeface="Calibri"/>
            </a:endParaRPr>
          </a:p>
        </p:txBody>
      </p:sp>
      <p:sp>
        <p:nvSpPr>
          <p:cNvPr id="313" name="Google Shape;313;p36"/>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lnSpc>
                <a:spcPct val="115000"/>
              </a:lnSpc>
              <a:spcBef>
                <a:spcPts val="1400"/>
              </a:spcBef>
              <a:spcAft>
                <a:spcPts val="400"/>
              </a:spcAft>
              <a:buClr>
                <a:schemeClr val="dk1"/>
              </a:buClr>
              <a:buSzPts val="1100"/>
              <a:buFont typeface="Arial"/>
              <a:buNone/>
            </a:pPr>
            <a:r>
              <a:rPr lang="ar-EG" sz="1500">
                <a:solidFill>
                  <a:schemeClr val="lt1"/>
                </a:solidFill>
                <a:latin typeface="Cairo ExtraBold"/>
                <a:ea typeface="Cairo ExtraBold"/>
                <a:cs typeface="Cairo ExtraBold"/>
                <a:sym typeface="Cairo ExtraBold"/>
              </a:rPr>
              <a:t> إجابة تساؤلات البحث</a:t>
            </a:r>
            <a:endParaRPr b="1" sz="1300">
              <a:solidFill>
                <a:schemeClr val="dk1"/>
              </a:solidFill>
            </a:endParaRPr>
          </a:p>
        </p:txBody>
      </p:sp>
      <p:sp>
        <p:nvSpPr>
          <p:cNvPr id="314" name="Google Shape;314;p36"/>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315" name="Google Shape;315;p36"/>
          <p:cNvSpPr/>
          <p:nvPr/>
        </p:nvSpPr>
        <p:spPr>
          <a:xfrm>
            <a:off x="-625" y="420750"/>
            <a:ext cx="9144000" cy="4359300"/>
          </a:xfrm>
          <a:prstGeom prst="rect">
            <a:avLst/>
          </a:prstGeom>
          <a:solidFill>
            <a:srgbClr val="F3F6F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3ECF1"/>
              </a:solidFill>
              <a:latin typeface="Calibri"/>
              <a:ea typeface="Calibri"/>
              <a:cs typeface="Calibri"/>
              <a:sym typeface="Calibri"/>
            </a:endParaRPr>
          </a:p>
        </p:txBody>
      </p:sp>
      <p:sp>
        <p:nvSpPr>
          <p:cNvPr id="316" name="Google Shape;316;p36"/>
          <p:cNvSpPr txBox="1"/>
          <p:nvPr/>
        </p:nvSpPr>
        <p:spPr>
          <a:xfrm>
            <a:off x="0" y="434025"/>
            <a:ext cx="9021300" cy="4246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1400"/>
              </a:spcBef>
              <a:spcAft>
                <a:spcPts val="0"/>
              </a:spcAft>
              <a:buClr>
                <a:schemeClr val="dk1"/>
              </a:buClr>
              <a:buSzPts val="1100"/>
              <a:buFont typeface="Arial"/>
              <a:buNone/>
            </a:pPr>
            <a:r>
              <a:rPr b="1" lang="ar-EG" sz="1300">
                <a:solidFill>
                  <a:schemeClr val="dk1"/>
                </a:solidFill>
                <a:latin typeface="Cairo"/>
                <a:ea typeface="Cairo"/>
                <a:cs typeface="Cairo"/>
                <a:sym typeface="Cairo"/>
              </a:rPr>
              <a:t>4. إجابة تساؤل الدور المهني:</a:t>
            </a:r>
            <a:endParaRPr b="1" sz="1300">
              <a:solidFill>
                <a:schemeClr val="dk1"/>
              </a:solidFill>
              <a:latin typeface="Cairo"/>
              <a:ea typeface="Cairo"/>
              <a:cs typeface="Cairo"/>
              <a:sym typeface="Cairo"/>
            </a:endParaRPr>
          </a:p>
          <a:p>
            <a:pPr indent="0" lvl="0" marL="0" rtl="1" algn="r">
              <a:lnSpc>
                <a:spcPct val="115000"/>
              </a:lnSpc>
              <a:spcBef>
                <a:spcPts val="1200"/>
              </a:spcBef>
              <a:spcAft>
                <a:spcPts val="0"/>
              </a:spcAft>
              <a:buClr>
                <a:schemeClr val="dk1"/>
              </a:buClr>
              <a:buSzPts val="1100"/>
              <a:buFont typeface="Arial"/>
              <a:buNone/>
            </a:pPr>
            <a:r>
              <a:rPr lang="ar-EG" sz="1100">
                <a:solidFill>
                  <a:schemeClr val="dk1"/>
                </a:solidFill>
                <a:latin typeface="Cairo"/>
                <a:ea typeface="Cairo"/>
                <a:cs typeface="Cairo"/>
                <a:sym typeface="Cairo"/>
              </a:rPr>
              <a:t>أدت النتائج إلى</a:t>
            </a:r>
            <a:r>
              <a:rPr b="1" lang="ar-EG" sz="1100">
                <a:solidFill>
                  <a:schemeClr val="dk1"/>
                </a:solidFill>
                <a:latin typeface="Cairo"/>
                <a:ea typeface="Cairo"/>
                <a:cs typeface="Cairo"/>
                <a:sym typeface="Cairo"/>
              </a:rPr>
              <a:t> تحول جذري</a:t>
            </a:r>
            <a:r>
              <a:rPr lang="ar-EG" sz="1100">
                <a:solidFill>
                  <a:schemeClr val="dk1"/>
                </a:solidFill>
                <a:latin typeface="Cairo"/>
                <a:ea typeface="Cairo"/>
                <a:cs typeface="Cairo"/>
                <a:sym typeface="Cairo"/>
              </a:rPr>
              <a:t> من الدور "</a:t>
            </a:r>
            <a:r>
              <a:rPr b="1" lang="ar-EG" sz="1100">
                <a:solidFill>
                  <a:schemeClr val="dk1"/>
                </a:solidFill>
                <a:latin typeface="Cairo"/>
                <a:ea typeface="Cairo"/>
                <a:cs typeface="Cairo"/>
                <a:sym typeface="Cairo"/>
              </a:rPr>
              <a:t>التنفيذي اليدوي</a:t>
            </a:r>
            <a:r>
              <a:rPr lang="ar-EG" sz="1100">
                <a:solidFill>
                  <a:schemeClr val="dk1"/>
                </a:solidFill>
                <a:latin typeface="Cairo"/>
                <a:ea typeface="Cairo"/>
                <a:cs typeface="Cairo"/>
                <a:sym typeface="Cairo"/>
              </a:rPr>
              <a:t>" إلى دور "</a:t>
            </a:r>
            <a:r>
              <a:rPr b="1" lang="ar-EG" sz="1100">
                <a:solidFill>
                  <a:schemeClr val="dk1"/>
                </a:solidFill>
                <a:latin typeface="Cairo"/>
                <a:ea typeface="Cairo"/>
                <a:cs typeface="Cairo"/>
                <a:sym typeface="Cairo"/>
              </a:rPr>
              <a:t>المدير الإبداعي</a:t>
            </a:r>
            <a:r>
              <a:rPr lang="ar-EG" sz="1100">
                <a:solidFill>
                  <a:schemeClr val="dk1"/>
                </a:solidFill>
                <a:latin typeface="Cairo"/>
                <a:ea typeface="Cairo"/>
                <a:cs typeface="Cairo"/>
                <a:sym typeface="Cairo"/>
              </a:rPr>
              <a:t>". وأظهرت البيانات أن المخرجين هم الأكثر شعوراً بهذا التحول (</a:t>
            </a:r>
            <a:r>
              <a:rPr b="1" lang="ar-EG" sz="1100">
                <a:solidFill>
                  <a:schemeClr val="dk1"/>
                </a:solidFill>
                <a:latin typeface="Cairo"/>
                <a:ea typeface="Cairo"/>
                <a:cs typeface="Cairo"/>
                <a:sym typeface="Cairo"/>
              </a:rPr>
              <a:t>متوسط 4.6 في محور التحكم</a:t>
            </a:r>
            <a:r>
              <a:rPr lang="ar-EG" sz="1100">
                <a:solidFill>
                  <a:schemeClr val="dk1"/>
                </a:solidFill>
                <a:latin typeface="Cairo"/>
                <a:ea typeface="Cairo"/>
                <a:cs typeface="Cairo"/>
                <a:sym typeface="Cairo"/>
              </a:rPr>
              <a:t>)، حيث أصبح دورهم يتركز على "</a:t>
            </a:r>
            <a:r>
              <a:rPr b="1" lang="ar-EG" sz="1100">
                <a:solidFill>
                  <a:schemeClr val="dk1"/>
                </a:solidFill>
                <a:latin typeface="Cairo"/>
                <a:ea typeface="Cairo"/>
                <a:cs typeface="Cairo"/>
                <a:sym typeface="Cairo"/>
              </a:rPr>
              <a:t>توجيه الوكيل الذكي</a:t>
            </a:r>
            <a:r>
              <a:rPr lang="ar-EG" sz="1100">
                <a:solidFill>
                  <a:schemeClr val="dk1"/>
                </a:solidFill>
                <a:latin typeface="Cairo"/>
                <a:ea typeface="Cairo"/>
                <a:cs typeface="Cairo"/>
                <a:sym typeface="Cairo"/>
              </a:rPr>
              <a:t>" (Prompting) بدلاً من </a:t>
            </a:r>
            <a:r>
              <a:rPr b="1" lang="ar-EG" sz="1100">
                <a:solidFill>
                  <a:schemeClr val="dk1"/>
                </a:solidFill>
                <a:latin typeface="Cairo"/>
                <a:ea typeface="Cairo"/>
                <a:cs typeface="Cairo"/>
                <a:sym typeface="Cairo"/>
              </a:rPr>
              <a:t>الانغماس في التفاصيل التقنية الصغيرة</a:t>
            </a:r>
            <a:r>
              <a:rPr lang="ar-EG" sz="1100">
                <a:solidFill>
                  <a:schemeClr val="dk1"/>
                </a:solidFill>
                <a:latin typeface="Cairo"/>
                <a:ea typeface="Cairo"/>
                <a:cs typeface="Cairo"/>
                <a:sym typeface="Cairo"/>
              </a:rPr>
              <a:t>، مما يعزز من فكرة "</a:t>
            </a:r>
            <a:r>
              <a:rPr b="1" lang="ar-EG" sz="1100">
                <a:solidFill>
                  <a:schemeClr val="dk1"/>
                </a:solidFill>
                <a:latin typeface="Cairo"/>
                <a:ea typeface="Cairo"/>
                <a:cs typeface="Cairo"/>
                <a:sym typeface="Cairo"/>
              </a:rPr>
              <a:t>الإنتاج الهجين</a:t>
            </a:r>
            <a:r>
              <a:rPr lang="ar-EG" sz="1100">
                <a:solidFill>
                  <a:schemeClr val="dk1"/>
                </a:solidFill>
                <a:latin typeface="Cairo"/>
                <a:ea typeface="Cairo"/>
                <a:cs typeface="Cairo"/>
                <a:sym typeface="Cairo"/>
              </a:rPr>
              <a:t>" بين البشر والآلة.</a:t>
            </a:r>
            <a:endParaRPr sz="1100">
              <a:solidFill>
                <a:schemeClr val="dk1"/>
              </a:solidFill>
              <a:latin typeface="Cairo"/>
              <a:ea typeface="Cairo"/>
              <a:cs typeface="Cairo"/>
              <a:sym typeface="Cairo"/>
            </a:endParaRPr>
          </a:p>
          <a:p>
            <a:pPr indent="0" lvl="0" marL="0" rtl="1" algn="r">
              <a:lnSpc>
                <a:spcPct val="115000"/>
              </a:lnSpc>
              <a:spcBef>
                <a:spcPts val="1400"/>
              </a:spcBef>
              <a:spcAft>
                <a:spcPts val="0"/>
              </a:spcAft>
              <a:buClr>
                <a:schemeClr val="dk1"/>
              </a:buClr>
              <a:buSzPts val="1100"/>
              <a:buFont typeface="Arial"/>
              <a:buNone/>
            </a:pPr>
            <a:r>
              <a:rPr b="1" lang="ar-EG" sz="1300">
                <a:solidFill>
                  <a:schemeClr val="dk1"/>
                </a:solidFill>
                <a:latin typeface="Cairo"/>
                <a:ea typeface="Cairo"/>
                <a:cs typeface="Cairo"/>
                <a:sym typeface="Cairo"/>
              </a:rPr>
              <a:t>5. إجابة تساؤل التحديات:</a:t>
            </a:r>
            <a:endParaRPr b="1" sz="1300">
              <a:solidFill>
                <a:schemeClr val="dk1"/>
              </a:solidFill>
              <a:latin typeface="Cairo"/>
              <a:ea typeface="Cairo"/>
              <a:cs typeface="Cairo"/>
              <a:sym typeface="Cairo"/>
            </a:endParaRPr>
          </a:p>
          <a:p>
            <a:pPr indent="0" lvl="0" marL="0" rtl="1" algn="r">
              <a:lnSpc>
                <a:spcPct val="115000"/>
              </a:lnSpc>
              <a:spcBef>
                <a:spcPts val="1200"/>
              </a:spcBef>
              <a:spcAft>
                <a:spcPts val="0"/>
              </a:spcAft>
              <a:buClr>
                <a:schemeClr val="dk1"/>
              </a:buClr>
              <a:buSzPts val="1100"/>
              <a:buFont typeface="Arial"/>
              <a:buNone/>
            </a:pPr>
            <a:r>
              <a:rPr lang="ar-EG" sz="1100">
                <a:solidFill>
                  <a:schemeClr val="dk1"/>
                </a:solidFill>
                <a:latin typeface="Cairo"/>
                <a:ea typeface="Cairo"/>
                <a:cs typeface="Cairo"/>
                <a:sym typeface="Cairo"/>
              </a:rPr>
              <a:t>أبرز المعوقات هي "</a:t>
            </a:r>
            <a:r>
              <a:rPr b="1" lang="ar-EG" sz="1100">
                <a:solidFill>
                  <a:schemeClr val="dk1"/>
                </a:solidFill>
                <a:latin typeface="Cairo"/>
                <a:ea typeface="Cairo"/>
                <a:cs typeface="Cairo"/>
                <a:sym typeface="Cairo"/>
              </a:rPr>
              <a:t>الموثوقية والأخلاقيات</a:t>
            </a:r>
            <a:r>
              <a:rPr lang="ar-EG" sz="1100">
                <a:solidFill>
                  <a:schemeClr val="dk1"/>
                </a:solidFill>
                <a:latin typeface="Cairo"/>
                <a:ea typeface="Cairo"/>
                <a:cs typeface="Cairo"/>
                <a:sym typeface="Cairo"/>
              </a:rPr>
              <a:t>"، حيث جاء هذا المحور في</a:t>
            </a:r>
            <a:r>
              <a:rPr b="1" lang="ar-EG" sz="1100">
                <a:solidFill>
                  <a:schemeClr val="dk1"/>
                </a:solidFill>
                <a:latin typeface="Cairo"/>
                <a:ea typeface="Cairo"/>
                <a:cs typeface="Cairo"/>
                <a:sym typeface="Cairo"/>
              </a:rPr>
              <a:t> المرتبة الأخيرة</a:t>
            </a:r>
            <a:r>
              <a:rPr lang="ar-EG" sz="1100">
                <a:solidFill>
                  <a:schemeClr val="dk1"/>
                </a:solidFill>
                <a:latin typeface="Cairo"/>
                <a:ea typeface="Cairo"/>
                <a:cs typeface="Cairo"/>
                <a:sym typeface="Cairo"/>
              </a:rPr>
              <a:t> بوزن نسبي 78.4%. وتتمثل التحديات في القلق من "</a:t>
            </a:r>
            <a:r>
              <a:rPr b="1" lang="ar-EG" sz="1100">
                <a:solidFill>
                  <a:schemeClr val="dk1"/>
                </a:solidFill>
                <a:latin typeface="Cairo"/>
                <a:ea typeface="Cairo"/>
                <a:cs typeface="Cairo"/>
                <a:sym typeface="Cairo"/>
              </a:rPr>
              <a:t>حقوق الملكية الفكرية</a:t>
            </a:r>
            <a:r>
              <a:rPr lang="ar-EG" sz="1100">
                <a:solidFill>
                  <a:schemeClr val="dk1"/>
                </a:solidFill>
                <a:latin typeface="Cairo"/>
                <a:ea typeface="Cairo"/>
                <a:cs typeface="Cairo"/>
                <a:sym typeface="Cairo"/>
              </a:rPr>
              <a:t>" و"دقة المعلومات"، حيث سجل المعدون والباحثون أعلى درجات القلق (متوسط 3.8)، مما يشير إلى أن التحدي الأخلاقي يفوق التحدي التقني في البيئة الإعلامية المصرية.</a:t>
            </a:r>
            <a:endParaRPr sz="1100">
              <a:solidFill>
                <a:schemeClr val="dk1"/>
              </a:solidFill>
              <a:latin typeface="Cairo"/>
              <a:ea typeface="Cairo"/>
              <a:cs typeface="Cairo"/>
              <a:sym typeface="Cairo"/>
            </a:endParaRPr>
          </a:p>
          <a:p>
            <a:pPr indent="0" lvl="0" marL="0" rtl="1" algn="r">
              <a:lnSpc>
                <a:spcPct val="115000"/>
              </a:lnSpc>
              <a:spcBef>
                <a:spcPts val="1400"/>
              </a:spcBef>
              <a:spcAft>
                <a:spcPts val="0"/>
              </a:spcAft>
              <a:buClr>
                <a:schemeClr val="dk1"/>
              </a:buClr>
              <a:buSzPts val="1100"/>
              <a:buFont typeface="Arial"/>
              <a:buNone/>
            </a:pPr>
            <a:r>
              <a:rPr b="1" lang="ar-EG" sz="1300">
                <a:solidFill>
                  <a:schemeClr val="dk1"/>
                </a:solidFill>
                <a:latin typeface="Cairo"/>
                <a:ea typeface="Cairo"/>
                <a:cs typeface="Cairo"/>
                <a:sym typeface="Cairo"/>
              </a:rPr>
              <a:t>6. إجابة تساؤل الفروق:</a:t>
            </a:r>
            <a:endParaRPr sz="1300">
              <a:solidFill>
                <a:schemeClr val="dk1"/>
              </a:solidFill>
              <a:latin typeface="Calibri"/>
              <a:ea typeface="Calibri"/>
              <a:cs typeface="Calibri"/>
              <a:sym typeface="Calibri"/>
            </a:endParaRPr>
          </a:p>
          <a:p>
            <a:pPr indent="0" lvl="0" marL="0" rtl="1" algn="r">
              <a:spcBef>
                <a:spcPts val="1200"/>
              </a:spcBef>
              <a:spcAft>
                <a:spcPts val="0"/>
              </a:spcAft>
              <a:buClr>
                <a:schemeClr val="dk1"/>
              </a:buClr>
              <a:buSzPts val="1100"/>
              <a:buFont typeface="Arial"/>
              <a:buNone/>
            </a:pPr>
            <a:r>
              <a:rPr lang="ar-EG" sz="1100">
                <a:solidFill>
                  <a:schemeClr val="dk1"/>
                </a:solidFill>
                <a:latin typeface="Cairo"/>
                <a:ea typeface="Cairo"/>
                <a:cs typeface="Cairo"/>
                <a:sym typeface="Cairo"/>
              </a:rPr>
              <a:t>أثبتت النتائج (</a:t>
            </a:r>
            <a:r>
              <a:rPr b="1" lang="ar-EG" sz="1100">
                <a:solidFill>
                  <a:schemeClr val="dk1"/>
                </a:solidFill>
                <a:latin typeface="Cairo"/>
                <a:ea typeface="Cairo"/>
                <a:cs typeface="Cairo"/>
                <a:sym typeface="Cairo"/>
              </a:rPr>
              <a:t>عبر اختبار ANOVA</a:t>
            </a:r>
            <a:r>
              <a:rPr lang="ar-EG" sz="1100">
                <a:solidFill>
                  <a:schemeClr val="dk1"/>
                </a:solidFill>
                <a:latin typeface="Cairo"/>
                <a:ea typeface="Cairo"/>
                <a:cs typeface="Cairo"/>
                <a:sym typeface="Cairo"/>
              </a:rPr>
              <a:t>) عدم وجود فروق ذات دلالة إحصائية:</a:t>
            </a:r>
            <a:endParaRPr sz="1100">
              <a:solidFill>
                <a:schemeClr val="dk1"/>
              </a:solidFill>
              <a:latin typeface="Cairo"/>
              <a:ea typeface="Cairo"/>
              <a:cs typeface="Cairo"/>
              <a:sym typeface="Cairo"/>
            </a:endParaRPr>
          </a:p>
          <a:p>
            <a:pPr indent="-298450" lvl="0" marL="457200" rtl="1" algn="r">
              <a:lnSpc>
                <a:spcPct val="115000"/>
              </a:lnSpc>
              <a:spcBef>
                <a:spcPts val="1200"/>
              </a:spcBef>
              <a:spcAft>
                <a:spcPts val="0"/>
              </a:spcAft>
              <a:buClr>
                <a:schemeClr val="dk1"/>
              </a:buClr>
              <a:buSzPts val="1100"/>
              <a:buFont typeface="Calibri"/>
              <a:buChar char="●"/>
            </a:pPr>
            <a:r>
              <a:rPr b="1" lang="ar-EG" sz="1100">
                <a:solidFill>
                  <a:schemeClr val="dk1"/>
                </a:solidFill>
                <a:latin typeface="Cairo"/>
                <a:ea typeface="Cairo"/>
                <a:cs typeface="Cairo"/>
                <a:sym typeface="Cairo"/>
              </a:rPr>
              <a:t>توافق الرؤى المهنية</a:t>
            </a:r>
            <a:r>
              <a:rPr lang="ar-EG" sz="1100">
                <a:solidFill>
                  <a:schemeClr val="dk1"/>
                </a:solidFill>
                <a:latin typeface="Cairo"/>
                <a:ea typeface="Cairo"/>
                <a:cs typeface="Cairo"/>
                <a:sym typeface="Cairo"/>
              </a:rPr>
              <a:t>: كشفت النتائج عن اتفاق تام بين كافة التخصصات (</a:t>
            </a:r>
            <a:r>
              <a:rPr b="1" lang="ar-EG" sz="1100">
                <a:solidFill>
                  <a:schemeClr val="dk1"/>
                </a:solidFill>
                <a:latin typeface="Cairo"/>
                <a:ea typeface="Cairo"/>
                <a:cs typeface="Cairo"/>
                <a:sym typeface="Cairo"/>
              </a:rPr>
              <a:t>إخراج، مونتاج، تأليف، جرافيك</a:t>
            </a:r>
            <a:r>
              <a:rPr lang="ar-EG" sz="1100">
                <a:solidFill>
                  <a:schemeClr val="dk1"/>
                </a:solidFill>
                <a:latin typeface="Cairo"/>
                <a:ea typeface="Cairo"/>
                <a:cs typeface="Cairo"/>
                <a:sym typeface="Cairo"/>
              </a:rPr>
              <a:t>) حول </a:t>
            </a:r>
            <a:r>
              <a:rPr b="1" lang="ar-EG" sz="1100">
                <a:solidFill>
                  <a:schemeClr val="dk1"/>
                </a:solidFill>
                <a:latin typeface="Cairo"/>
                <a:ea typeface="Cairo"/>
                <a:cs typeface="Cairo"/>
                <a:sym typeface="Cairo"/>
              </a:rPr>
              <a:t>قوة وأهمية أثر الذكاء الاصطناعي</a:t>
            </a:r>
            <a:r>
              <a:rPr lang="ar-EG" sz="1100">
                <a:solidFill>
                  <a:schemeClr val="dk1"/>
                </a:solidFill>
                <a:latin typeface="Cairo"/>
                <a:ea typeface="Cairo"/>
                <a:cs typeface="Cairo"/>
                <a:sym typeface="Cairo"/>
              </a:rPr>
              <a:t> في بيئة العمل.</a:t>
            </a:r>
            <a:endParaRPr sz="1100">
              <a:solidFill>
                <a:schemeClr val="dk1"/>
              </a:solidFill>
              <a:latin typeface="Cairo"/>
              <a:ea typeface="Cairo"/>
              <a:cs typeface="Cairo"/>
              <a:sym typeface="Cairo"/>
            </a:endParaRPr>
          </a:p>
          <a:p>
            <a:pPr indent="-298450" lvl="0" marL="457200" rtl="1" algn="r">
              <a:lnSpc>
                <a:spcPct val="115000"/>
              </a:lnSpc>
              <a:spcBef>
                <a:spcPts val="0"/>
              </a:spcBef>
              <a:spcAft>
                <a:spcPts val="0"/>
              </a:spcAft>
              <a:buClr>
                <a:schemeClr val="dk1"/>
              </a:buClr>
              <a:buSzPts val="1100"/>
              <a:buFont typeface="Calibri"/>
              <a:buChar char="●"/>
            </a:pPr>
            <a:r>
              <a:rPr b="1" lang="ar-EG" sz="1100">
                <a:solidFill>
                  <a:schemeClr val="dk1"/>
                </a:solidFill>
                <a:latin typeface="Cairo"/>
                <a:ea typeface="Cairo"/>
                <a:cs typeface="Cairo"/>
                <a:sym typeface="Cairo"/>
              </a:rPr>
              <a:t>شمولية التحول الرقمي</a:t>
            </a:r>
            <a:r>
              <a:rPr lang="ar-EG" sz="1100">
                <a:solidFill>
                  <a:schemeClr val="dk1"/>
                </a:solidFill>
                <a:latin typeface="Cairo"/>
                <a:ea typeface="Cairo"/>
                <a:cs typeface="Cairo"/>
                <a:sym typeface="Cairo"/>
              </a:rPr>
              <a:t>: لم تظهر الدراسة أي فجوة بين </a:t>
            </a:r>
            <a:r>
              <a:rPr b="1" lang="ar-EG" sz="1100">
                <a:solidFill>
                  <a:schemeClr val="dk1"/>
                </a:solidFill>
                <a:latin typeface="Cairo"/>
                <a:ea typeface="Cairo"/>
                <a:cs typeface="Cairo"/>
                <a:sym typeface="Cairo"/>
              </a:rPr>
              <a:t>صناع القرار والمنفذين التقنيين</a:t>
            </a:r>
            <a:r>
              <a:rPr lang="ar-EG" sz="1100">
                <a:solidFill>
                  <a:schemeClr val="dk1"/>
                </a:solidFill>
                <a:latin typeface="Cairo"/>
                <a:ea typeface="Cairo"/>
                <a:cs typeface="Cairo"/>
                <a:sym typeface="Cairo"/>
              </a:rPr>
              <a:t>، مما يؤكد أن تقنيات LMMs تفرض واقعاً مهنياً موحداً على الجميع.</a:t>
            </a:r>
            <a:endParaRPr sz="1100">
              <a:solidFill>
                <a:schemeClr val="dk1"/>
              </a:solidFill>
              <a:latin typeface="Cairo"/>
              <a:ea typeface="Cairo"/>
              <a:cs typeface="Cairo"/>
              <a:sym typeface="Cair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37"/>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2" name="Google Shape;322;p37"/>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EG" sz="1500">
                <a:latin typeface="Calibri"/>
                <a:ea typeface="Calibri"/>
                <a:cs typeface="Calibri"/>
                <a:sym typeface="Calibri"/>
              </a:rPr>
              <a:t>25</a:t>
            </a:r>
            <a:endParaRPr sz="1500">
              <a:solidFill>
                <a:srgbClr val="000000"/>
              </a:solidFill>
              <a:latin typeface="Calibri"/>
              <a:ea typeface="Calibri"/>
              <a:cs typeface="Calibri"/>
              <a:sym typeface="Calibri"/>
            </a:endParaRPr>
          </a:p>
        </p:txBody>
      </p:sp>
      <p:sp>
        <p:nvSpPr>
          <p:cNvPr id="323" name="Google Shape;323;p37"/>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1100"/>
              <a:buFont typeface="Arial"/>
              <a:buNone/>
            </a:pPr>
            <a:r>
              <a:rPr lang="ar-EG" sz="1900">
                <a:solidFill>
                  <a:schemeClr val="lt1"/>
                </a:solidFill>
                <a:latin typeface="Cairo ExtraBold"/>
                <a:ea typeface="Cairo ExtraBold"/>
                <a:cs typeface="Cairo ExtraBold"/>
                <a:sym typeface="Cairo ExtraBold"/>
              </a:rPr>
              <a:t>التوصيات</a:t>
            </a:r>
            <a:endParaRPr sz="744">
              <a:solidFill>
                <a:schemeClr val="lt1"/>
              </a:solidFill>
              <a:latin typeface="Cairo ExtraBold"/>
              <a:ea typeface="Cairo ExtraBold"/>
              <a:cs typeface="Cairo ExtraBold"/>
              <a:sym typeface="Cairo ExtraBold"/>
            </a:endParaRPr>
          </a:p>
        </p:txBody>
      </p:sp>
      <p:sp>
        <p:nvSpPr>
          <p:cNvPr id="324" name="Google Shape;324;p37"/>
          <p:cNvSpPr txBox="1"/>
          <p:nvPr/>
        </p:nvSpPr>
        <p:spPr>
          <a:xfrm>
            <a:off x="6800" y="417900"/>
            <a:ext cx="4366500" cy="4359300"/>
          </a:xfrm>
          <a:prstGeom prst="rect">
            <a:avLst/>
          </a:prstGeom>
          <a:noFill/>
          <a:ln>
            <a:noFill/>
          </a:ln>
        </p:spPr>
        <p:txBody>
          <a:bodyPr anchorCtr="0" anchor="t" bIns="91425" lIns="91425" spcFirstLastPara="1" rIns="91425" wrap="square" tIns="91425">
            <a:noAutofit/>
          </a:bodyPr>
          <a:lstStyle/>
          <a:p>
            <a:pPr indent="-228600" lvl="0" marL="457200" rtl="1" algn="r">
              <a:spcBef>
                <a:spcPts val="1200"/>
              </a:spcBef>
              <a:spcAft>
                <a:spcPts val="1200"/>
              </a:spcAft>
              <a:buNone/>
            </a:pPr>
            <a:r>
              <a:t/>
            </a:r>
            <a:endParaRPr>
              <a:solidFill>
                <a:schemeClr val="dk1"/>
              </a:solidFill>
              <a:highlight>
                <a:srgbClr val="FEF6E1"/>
              </a:highlight>
              <a:latin typeface="Calibri"/>
              <a:ea typeface="Calibri"/>
              <a:cs typeface="Calibri"/>
              <a:sym typeface="Calibri"/>
            </a:endParaRPr>
          </a:p>
        </p:txBody>
      </p:sp>
      <p:sp>
        <p:nvSpPr>
          <p:cNvPr id="325" name="Google Shape;325;p37"/>
          <p:cNvSpPr/>
          <p:nvPr/>
        </p:nvSpPr>
        <p:spPr>
          <a:xfrm>
            <a:off x="-625" y="420750"/>
            <a:ext cx="9144000" cy="4359300"/>
          </a:xfrm>
          <a:prstGeom prst="rect">
            <a:avLst/>
          </a:prstGeom>
          <a:solidFill>
            <a:srgbClr val="F3F6F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E3ECF1"/>
              </a:solidFill>
              <a:latin typeface="Calibri"/>
              <a:ea typeface="Calibri"/>
              <a:cs typeface="Calibri"/>
              <a:sym typeface="Calibri"/>
            </a:endParaRPr>
          </a:p>
        </p:txBody>
      </p:sp>
      <p:sp>
        <p:nvSpPr>
          <p:cNvPr id="326" name="Google Shape;326;p37"/>
          <p:cNvSpPr txBox="1"/>
          <p:nvPr/>
        </p:nvSpPr>
        <p:spPr>
          <a:xfrm>
            <a:off x="0" y="434025"/>
            <a:ext cx="9021300" cy="4246800"/>
          </a:xfrm>
          <a:prstGeom prst="rect">
            <a:avLst/>
          </a:prstGeom>
          <a:noFill/>
          <a:ln>
            <a:noFill/>
          </a:ln>
        </p:spPr>
        <p:txBody>
          <a:bodyPr anchorCtr="0" anchor="t" bIns="91425" lIns="91425" spcFirstLastPara="1" rIns="91425" wrap="square" tIns="91425">
            <a:noAutofit/>
          </a:bodyPr>
          <a:lstStyle/>
          <a:p>
            <a:pPr indent="0" lvl="0" marL="0" rtl="1" algn="r">
              <a:lnSpc>
                <a:spcPct val="95000"/>
              </a:lnSpc>
              <a:spcBef>
                <a:spcPts val="1400"/>
              </a:spcBef>
              <a:spcAft>
                <a:spcPts val="0"/>
              </a:spcAft>
              <a:buClr>
                <a:schemeClr val="dk1"/>
              </a:buClr>
              <a:buSzPts val="770"/>
              <a:buFont typeface="Arial"/>
              <a:buNone/>
            </a:pPr>
            <a:r>
              <a:rPr b="1" lang="ar-EG" sz="1010">
                <a:solidFill>
                  <a:schemeClr val="dk1"/>
                </a:solidFill>
                <a:latin typeface="Cairo"/>
                <a:ea typeface="Cairo"/>
                <a:cs typeface="Cairo"/>
                <a:sym typeface="Cairo"/>
              </a:rPr>
              <a:t>اولاً: التوصيات المؤسسية (للقيادات الإعلامية):</a:t>
            </a:r>
            <a:endParaRPr sz="870">
              <a:solidFill>
                <a:schemeClr val="dk1"/>
              </a:solidFill>
              <a:latin typeface="Cairo"/>
              <a:ea typeface="Cairo"/>
              <a:cs typeface="Cairo"/>
              <a:sym typeface="Cairo"/>
            </a:endParaRPr>
          </a:p>
          <a:p>
            <a:pPr indent="-290195" lvl="0" marL="457200" rtl="1" algn="r">
              <a:lnSpc>
                <a:spcPct val="95000"/>
              </a:lnSpc>
              <a:spcBef>
                <a:spcPts val="1200"/>
              </a:spcBef>
              <a:spcAft>
                <a:spcPts val="0"/>
              </a:spcAft>
              <a:buClr>
                <a:schemeClr val="dk1"/>
              </a:buClr>
              <a:buSzPts val="970"/>
              <a:buAutoNum type="arabicPeriod"/>
            </a:pPr>
            <a:r>
              <a:rPr lang="ar-EG" sz="970">
                <a:solidFill>
                  <a:schemeClr val="dk1"/>
                </a:solidFill>
                <a:latin typeface="Cairo"/>
                <a:ea typeface="Cairo"/>
                <a:cs typeface="Cairo"/>
                <a:sym typeface="Cairo"/>
              </a:rPr>
              <a:t>الاستثمار في البنية التحتية البرمجية: بما أن "</a:t>
            </a:r>
            <a:r>
              <a:rPr b="1" lang="ar-EG" sz="970">
                <a:solidFill>
                  <a:schemeClr val="dk1"/>
                </a:solidFill>
                <a:latin typeface="Cairo"/>
                <a:ea typeface="Cairo"/>
                <a:cs typeface="Cairo"/>
                <a:sym typeface="Cairo"/>
              </a:rPr>
              <a:t>الكفاءة</a:t>
            </a:r>
            <a:r>
              <a:rPr lang="ar-EG" sz="970">
                <a:solidFill>
                  <a:schemeClr val="dk1"/>
                </a:solidFill>
                <a:latin typeface="Cairo"/>
                <a:ea typeface="Cairo"/>
                <a:cs typeface="Cairo"/>
                <a:sym typeface="Cairo"/>
              </a:rPr>
              <a:t>" هي الدافع الأول للاستخدام، يجب على المؤسسات</a:t>
            </a:r>
            <a:r>
              <a:rPr b="1" lang="ar-EG" sz="970">
                <a:solidFill>
                  <a:schemeClr val="dk1"/>
                </a:solidFill>
                <a:latin typeface="Cairo"/>
                <a:ea typeface="Cairo"/>
                <a:cs typeface="Cairo"/>
                <a:sym typeface="Cairo"/>
              </a:rPr>
              <a:t> توفير اشتراكات</a:t>
            </a:r>
            <a:r>
              <a:rPr lang="ar-EG" sz="970">
                <a:solidFill>
                  <a:schemeClr val="dk1"/>
                </a:solidFill>
                <a:latin typeface="Cairo"/>
                <a:ea typeface="Cairo"/>
                <a:cs typeface="Cairo"/>
                <a:sym typeface="Cairo"/>
              </a:rPr>
              <a:t> رسمية في المنصات المتطورة (مثل ChatGPT Plus, Midjourney Pro, Adobe Firefly) لضمان أمن البيانات وجودة المخرجات.</a:t>
            </a:r>
            <a:endParaRPr sz="970">
              <a:solidFill>
                <a:schemeClr val="dk1"/>
              </a:solidFill>
              <a:latin typeface="Cairo"/>
              <a:ea typeface="Cairo"/>
              <a:cs typeface="Cairo"/>
              <a:sym typeface="Cairo"/>
            </a:endParaRPr>
          </a:p>
          <a:p>
            <a:pPr indent="-290195" lvl="0" marL="457200" rtl="1" algn="r">
              <a:lnSpc>
                <a:spcPct val="95000"/>
              </a:lnSpc>
              <a:spcBef>
                <a:spcPts val="0"/>
              </a:spcBef>
              <a:spcAft>
                <a:spcPts val="0"/>
              </a:spcAft>
              <a:buClr>
                <a:schemeClr val="dk1"/>
              </a:buClr>
              <a:buSzPts val="970"/>
              <a:buAutoNum type="arabicPeriod"/>
            </a:pPr>
            <a:r>
              <a:rPr lang="ar-EG" sz="970">
                <a:solidFill>
                  <a:schemeClr val="dk1"/>
                </a:solidFill>
                <a:latin typeface="Cairo"/>
                <a:ea typeface="Cairo"/>
                <a:cs typeface="Cairo"/>
                <a:sym typeface="Cairo"/>
              </a:rPr>
              <a:t>تفعيل وحدات "</a:t>
            </a:r>
            <a:r>
              <a:rPr b="1" lang="ar-EG" sz="970">
                <a:solidFill>
                  <a:schemeClr val="dk1"/>
                </a:solidFill>
                <a:latin typeface="Cairo"/>
                <a:ea typeface="Cairo"/>
                <a:cs typeface="Cairo"/>
                <a:sym typeface="Cairo"/>
              </a:rPr>
              <a:t>التحقق والتدقيق</a:t>
            </a:r>
            <a:r>
              <a:rPr lang="ar-EG" sz="970">
                <a:solidFill>
                  <a:schemeClr val="dk1"/>
                </a:solidFill>
                <a:latin typeface="Cairo"/>
                <a:ea typeface="Cairo"/>
                <a:cs typeface="Cairo"/>
                <a:sym typeface="Cairo"/>
              </a:rPr>
              <a:t>": نظراً لانخفاض مؤشر "</a:t>
            </a:r>
            <a:r>
              <a:rPr b="1" lang="ar-EG" sz="970">
                <a:solidFill>
                  <a:schemeClr val="dk1"/>
                </a:solidFill>
                <a:latin typeface="Cairo"/>
                <a:ea typeface="Cairo"/>
                <a:cs typeface="Cairo"/>
                <a:sym typeface="Cairo"/>
              </a:rPr>
              <a:t>الموثوقية</a:t>
            </a:r>
            <a:r>
              <a:rPr lang="ar-EG" sz="970">
                <a:solidFill>
                  <a:schemeClr val="dk1"/>
                </a:solidFill>
                <a:latin typeface="Cairo"/>
                <a:ea typeface="Cairo"/>
                <a:cs typeface="Cairo"/>
                <a:sym typeface="Cairo"/>
              </a:rPr>
              <a:t>" في النتائج، نوصي بإنشاء وحدات متخصصة لمراجعة المحتوى المولد آلياً (AI Content Review) قبل النشر لضمان الدقة المهنية.</a:t>
            </a:r>
            <a:endParaRPr sz="970">
              <a:solidFill>
                <a:schemeClr val="dk1"/>
              </a:solidFill>
              <a:latin typeface="Cairo"/>
              <a:ea typeface="Cairo"/>
              <a:cs typeface="Cairo"/>
              <a:sym typeface="Cairo"/>
            </a:endParaRPr>
          </a:p>
          <a:p>
            <a:pPr indent="0" lvl="0" marL="0" rtl="1" algn="r">
              <a:lnSpc>
                <a:spcPct val="95000"/>
              </a:lnSpc>
              <a:spcBef>
                <a:spcPts val="1400"/>
              </a:spcBef>
              <a:spcAft>
                <a:spcPts val="0"/>
              </a:spcAft>
              <a:buClr>
                <a:schemeClr val="dk1"/>
              </a:buClr>
              <a:buSzPts val="770"/>
              <a:buFont typeface="Arial"/>
              <a:buNone/>
            </a:pPr>
            <a:r>
              <a:rPr b="1" lang="ar-EG" sz="1110">
                <a:solidFill>
                  <a:schemeClr val="dk1"/>
                </a:solidFill>
                <a:latin typeface="Cairo"/>
                <a:ea typeface="Cairo"/>
                <a:cs typeface="Cairo"/>
                <a:sym typeface="Cairo"/>
              </a:rPr>
              <a:t>ثانياً: التوصيات التقنية والمهنية (للممارسين)</a:t>
            </a:r>
            <a:endParaRPr b="1" sz="1110">
              <a:solidFill>
                <a:schemeClr val="dk1"/>
              </a:solidFill>
              <a:latin typeface="Cairo"/>
              <a:ea typeface="Cairo"/>
              <a:cs typeface="Cairo"/>
              <a:sym typeface="Cairo"/>
            </a:endParaRPr>
          </a:p>
          <a:p>
            <a:pPr indent="-290195" lvl="0" marL="457200" rtl="1" algn="r">
              <a:lnSpc>
                <a:spcPct val="95000"/>
              </a:lnSpc>
              <a:spcBef>
                <a:spcPts val="1200"/>
              </a:spcBef>
              <a:spcAft>
                <a:spcPts val="0"/>
              </a:spcAft>
              <a:buClr>
                <a:schemeClr val="dk1"/>
              </a:buClr>
              <a:buSzPts val="970"/>
              <a:buAutoNum type="arabicPeriod"/>
            </a:pPr>
            <a:r>
              <a:rPr lang="ar-EG" sz="970">
                <a:solidFill>
                  <a:schemeClr val="dk1"/>
                </a:solidFill>
                <a:latin typeface="Cairo"/>
                <a:ea typeface="Cairo"/>
                <a:cs typeface="Cairo"/>
                <a:sym typeface="Cairo"/>
              </a:rPr>
              <a:t>تطوير مهارات "هندسة الأوامر" (</a:t>
            </a:r>
            <a:r>
              <a:rPr b="1" lang="ar-EG" sz="970">
                <a:solidFill>
                  <a:schemeClr val="dk1"/>
                </a:solidFill>
                <a:latin typeface="Cairo"/>
                <a:ea typeface="Cairo"/>
                <a:cs typeface="Cairo"/>
                <a:sym typeface="Cairo"/>
              </a:rPr>
              <a:t>Prompt Engineering</a:t>
            </a:r>
            <a:r>
              <a:rPr lang="ar-EG" sz="970">
                <a:solidFill>
                  <a:schemeClr val="dk1"/>
                </a:solidFill>
                <a:latin typeface="Cairo"/>
                <a:ea typeface="Cairo"/>
                <a:cs typeface="Cairo"/>
                <a:sym typeface="Cairo"/>
              </a:rPr>
              <a:t>): أظهرت النتائج أن "التحكم" هو مفتاح الإبداع، لذا يجب</a:t>
            </a:r>
            <a:r>
              <a:rPr b="1" lang="ar-EG" sz="970">
                <a:solidFill>
                  <a:schemeClr val="dk1"/>
                </a:solidFill>
                <a:latin typeface="Cairo"/>
                <a:ea typeface="Cairo"/>
                <a:cs typeface="Cairo"/>
                <a:sym typeface="Cairo"/>
              </a:rPr>
              <a:t> تدريب الكوادر </a:t>
            </a:r>
            <a:r>
              <a:rPr lang="ar-EG" sz="970">
                <a:solidFill>
                  <a:schemeClr val="dk1"/>
                </a:solidFill>
                <a:latin typeface="Cairo"/>
                <a:ea typeface="Cairo"/>
                <a:cs typeface="Cairo"/>
                <a:sym typeface="Cairo"/>
              </a:rPr>
              <a:t>على كيفية صياغة أوامر نصية دقيقة لاستخراج أقصى فائدة من النماذج اللغوية (LLMs).</a:t>
            </a:r>
            <a:endParaRPr sz="970">
              <a:solidFill>
                <a:schemeClr val="dk1"/>
              </a:solidFill>
              <a:latin typeface="Cairo"/>
              <a:ea typeface="Cairo"/>
              <a:cs typeface="Cairo"/>
              <a:sym typeface="Cairo"/>
            </a:endParaRPr>
          </a:p>
          <a:p>
            <a:pPr indent="-290195" lvl="0" marL="457200" rtl="1" algn="r">
              <a:lnSpc>
                <a:spcPct val="95000"/>
              </a:lnSpc>
              <a:spcBef>
                <a:spcPts val="0"/>
              </a:spcBef>
              <a:spcAft>
                <a:spcPts val="0"/>
              </a:spcAft>
              <a:buClr>
                <a:schemeClr val="dk1"/>
              </a:buClr>
              <a:buSzPts val="970"/>
              <a:buAutoNum type="arabicPeriod"/>
            </a:pPr>
            <a:r>
              <a:rPr lang="ar-EG" sz="970">
                <a:solidFill>
                  <a:schemeClr val="dk1"/>
                </a:solidFill>
                <a:latin typeface="Cairo"/>
                <a:ea typeface="Cairo"/>
                <a:cs typeface="Cairo"/>
                <a:sym typeface="Cairo"/>
              </a:rPr>
              <a:t>التركيز على الأدوات المتخصصة بكل قطاع: نوصي </a:t>
            </a:r>
            <a:r>
              <a:rPr b="1" lang="ar-EG" sz="970">
                <a:solidFill>
                  <a:schemeClr val="dk1"/>
                </a:solidFill>
                <a:latin typeface="Cairo"/>
                <a:ea typeface="Cairo"/>
                <a:cs typeface="Cairo"/>
                <a:sym typeface="Cairo"/>
              </a:rPr>
              <a:t>المونتيرين</a:t>
            </a:r>
            <a:r>
              <a:rPr lang="ar-EG" sz="970">
                <a:solidFill>
                  <a:schemeClr val="dk1"/>
                </a:solidFill>
                <a:latin typeface="Cairo"/>
                <a:ea typeface="Cairo"/>
                <a:cs typeface="Cairo"/>
                <a:sym typeface="Cairo"/>
              </a:rPr>
              <a:t> بالتعمق في أدوات "</a:t>
            </a:r>
            <a:r>
              <a:rPr b="1" lang="ar-EG" sz="970">
                <a:solidFill>
                  <a:schemeClr val="dk1"/>
                </a:solidFill>
                <a:latin typeface="Cairo"/>
                <a:ea typeface="Cairo"/>
                <a:cs typeface="Cairo"/>
                <a:sym typeface="Cairo"/>
              </a:rPr>
              <a:t>المونتاج المعتمد على النص</a:t>
            </a:r>
            <a:r>
              <a:rPr lang="ar-EG" sz="970">
                <a:solidFill>
                  <a:schemeClr val="dk1"/>
                </a:solidFill>
                <a:latin typeface="Cairo"/>
                <a:ea typeface="Cairo"/>
                <a:cs typeface="Cairo"/>
                <a:sym typeface="Cairo"/>
              </a:rPr>
              <a:t>"، </a:t>
            </a:r>
            <a:r>
              <a:rPr b="1" lang="ar-EG" sz="970">
                <a:solidFill>
                  <a:schemeClr val="dk1"/>
                </a:solidFill>
                <a:latin typeface="Cairo"/>
                <a:ea typeface="Cairo"/>
                <a:cs typeface="Cairo"/>
                <a:sym typeface="Cairo"/>
              </a:rPr>
              <a:t>والمعدين</a:t>
            </a:r>
            <a:r>
              <a:rPr lang="ar-EG" sz="970">
                <a:solidFill>
                  <a:schemeClr val="dk1"/>
                </a:solidFill>
                <a:latin typeface="Cairo"/>
                <a:ea typeface="Cairo"/>
                <a:cs typeface="Cairo"/>
                <a:sym typeface="Cairo"/>
              </a:rPr>
              <a:t> بالتركيز على أدوات "</a:t>
            </a:r>
            <a:r>
              <a:rPr b="1" lang="ar-EG" sz="970">
                <a:solidFill>
                  <a:schemeClr val="dk1"/>
                </a:solidFill>
                <a:latin typeface="Cairo"/>
                <a:ea typeface="Cairo"/>
                <a:cs typeface="Cairo"/>
                <a:sym typeface="Cairo"/>
              </a:rPr>
              <a:t>تحليل البيانات الضخمة وتلخيص المصادر</a:t>
            </a:r>
            <a:r>
              <a:rPr lang="ar-EG" sz="970">
                <a:solidFill>
                  <a:schemeClr val="dk1"/>
                </a:solidFill>
                <a:latin typeface="Cairo"/>
                <a:ea typeface="Cairo"/>
                <a:cs typeface="Cairo"/>
                <a:sym typeface="Cairo"/>
              </a:rPr>
              <a:t>" لتعظيم الفائدة النوعية المكتشفة في البحث.</a:t>
            </a:r>
            <a:endParaRPr sz="970">
              <a:solidFill>
                <a:schemeClr val="dk1"/>
              </a:solidFill>
              <a:latin typeface="Cairo"/>
              <a:ea typeface="Cairo"/>
              <a:cs typeface="Cairo"/>
              <a:sym typeface="Cairo"/>
            </a:endParaRPr>
          </a:p>
          <a:p>
            <a:pPr indent="0" lvl="0" marL="0" rtl="1" algn="r">
              <a:lnSpc>
                <a:spcPct val="95000"/>
              </a:lnSpc>
              <a:spcBef>
                <a:spcPts val="1400"/>
              </a:spcBef>
              <a:spcAft>
                <a:spcPts val="0"/>
              </a:spcAft>
              <a:buClr>
                <a:schemeClr val="dk1"/>
              </a:buClr>
              <a:buSzPts val="770"/>
              <a:buFont typeface="Arial"/>
              <a:buNone/>
            </a:pPr>
            <a:r>
              <a:rPr b="1" lang="ar-EG" sz="1110">
                <a:solidFill>
                  <a:schemeClr val="dk1"/>
                </a:solidFill>
                <a:latin typeface="Cairo"/>
                <a:ea typeface="Cairo"/>
                <a:cs typeface="Cairo"/>
                <a:sym typeface="Cairo"/>
              </a:rPr>
              <a:t>ثالثاً: التوصيات التعليمية والتدريبية:</a:t>
            </a:r>
            <a:endParaRPr b="1" sz="1110">
              <a:solidFill>
                <a:schemeClr val="dk1"/>
              </a:solidFill>
              <a:latin typeface="Cairo"/>
              <a:ea typeface="Cairo"/>
              <a:cs typeface="Cairo"/>
              <a:sym typeface="Cairo"/>
            </a:endParaRPr>
          </a:p>
          <a:p>
            <a:pPr indent="-290195" lvl="0" marL="457200" rtl="1" algn="r">
              <a:lnSpc>
                <a:spcPct val="95000"/>
              </a:lnSpc>
              <a:spcBef>
                <a:spcPts val="1200"/>
              </a:spcBef>
              <a:spcAft>
                <a:spcPts val="0"/>
              </a:spcAft>
              <a:buClr>
                <a:schemeClr val="dk1"/>
              </a:buClr>
              <a:buSzPts val="970"/>
              <a:buAutoNum type="arabicPeriod"/>
            </a:pPr>
            <a:r>
              <a:rPr b="1" lang="ar-EG" sz="970">
                <a:solidFill>
                  <a:schemeClr val="dk1"/>
                </a:solidFill>
                <a:latin typeface="Cairo"/>
                <a:ea typeface="Cairo"/>
                <a:cs typeface="Cairo"/>
                <a:sym typeface="Cairo"/>
              </a:rPr>
              <a:t>برامج تدريبية موجهة</a:t>
            </a:r>
            <a:r>
              <a:rPr lang="ar-EG" sz="970">
                <a:solidFill>
                  <a:schemeClr val="dk1"/>
                </a:solidFill>
                <a:latin typeface="Cairo"/>
                <a:ea typeface="Cairo"/>
                <a:cs typeface="Cairo"/>
                <a:sym typeface="Cairo"/>
              </a:rPr>
              <a:t> للخبرات الكبيرة: بما أن فئة (</a:t>
            </a:r>
            <a:r>
              <a:rPr b="1" lang="ar-EG" sz="970">
                <a:solidFill>
                  <a:schemeClr val="dk1"/>
                </a:solidFill>
                <a:latin typeface="Cairo"/>
                <a:ea typeface="Cairo"/>
                <a:cs typeface="Cairo"/>
                <a:sym typeface="Cairo"/>
              </a:rPr>
              <a:t>أكثر من 10 سنوات خبرة</a:t>
            </a:r>
            <a:r>
              <a:rPr lang="ar-EG" sz="970">
                <a:solidFill>
                  <a:schemeClr val="dk1"/>
                </a:solidFill>
                <a:latin typeface="Cairo"/>
                <a:ea typeface="Cairo"/>
                <a:cs typeface="Cairo"/>
                <a:sym typeface="Cairo"/>
              </a:rPr>
              <a:t>) كانت الأكثر تفاعلاً، يجب تصميم برامج تدريبية متقدمة لا تركز على أساسيات التكنولوجيا، بل على "</a:t>
            </a:r>
            <a:r>
              <a:rPr b="1" lang="ar-EG" sz="970">
                <a:solidFill>
                  <a:schemeClr val="dk1"/>
                </a:solidFill>
                <a:latin typeface="Cairo"/>
                <a:ea typeface="Cairo"/>
                <a:cs typeface="Cairo"/>
                <a:sym typeface="Cairo"/>
              </a:rPr>
              <a:t>الإدارة الإبداعية للذكاء الاصطناعي</a:t>
            </a:r>
            <a:r>
              <a:rPr lang="ar-EG" sz="970">
                <a:solidFill>
                  <a:schemeClr val="dk1"/>
                </a:solidFill>
                <a:latin typeface="Cairo"/>
                <a:ea typeface="Cairo"/>
                <a:cs typeface="Cairo"/>
                <a:sym typeface="Cairo"/>
              </a:rPr>
              <a:t>" لهذه الكوادر القيادية.</a:t>
            </a:r>
            <a:endParaRPr sz="970">
              <a:solidFill>
                <a:schemeClr val="dk1"/>
              </a:solidFill>
              <a:latin typeface="Cairo"/>
              <a:ea typeface="Cairo"/>
              <a:cs typeface="Cairo"/>
              <a:sym typeface="Cairo"/>
            </a:endParaRPr>
          </a:p>
          <a:p>
            <a:pPr indent="-290195" lvl="0" marL="457200" rtl="1" algn="r">
              <a:lnSpc>
                <a:spcPct val="95000"/>
              </a:lnSpc>
              <a:spcBef>
                <a:spcPts val="0"/>
              </a:spcBef>
              <a:spcAft>
                <a:spcPts val="0"/>
              </a:spcAft>
              <a:buClr>
                <a:schemeClr val="dk1"/>
              </a:buClr>
              <a:buSzPts val="970"/>
              <a:buAutoNum type="arabicPeriod"/>
            </a:pPr>
            <a:r>
              <a:rPr lang="ar-EG" sz="970">
                <a:solidFill>
                  <a:schemeClr val="dk1"/>
                </a:solidFill>
                <a:latin typeface="Cairo"/>
                <a:ea typeface="Cairo"/>
                <a:cs typeface="Cairo"/>
                <a:sym typeface="Cairo"/>
              </a:rPr>
              <a:t>تحديث ا</a:t>
            </a:r>
            <a:r>
              <a:rPr b="1" lang="ar-EG" sz="970">
                <a:solidFill>
                  <a:schemeClr val="dk1"/>
                </a:solidFill>
                <a:latin typeface="Cairo"/>
                <a:ea typeface="Cairo"/>
                <a:cs typeface="Cairo"/>
                <a:sym typeface="Cairo"/>
              </a:rPr>
              <a:t>لمناهج الإعلامية</a:t>
            </a:r>
            <a:r>
              <a:rPr lang="ar-EG" sz="970">
                <a:solidFill>
                  <a:schemeClr val="dk1"/>
                </a:solidFill>
                <a:latin typeface="Cairo"/>
                <a:ea typeface="Cairo"/>
                <a:cs typeface="Cairo"/>
                <a:sym typeface="Cairo"/>
              </a:rPr>
              <a:t>: نوصي بدمج نماذج (LMMs) في</a:t>
            </a:r>
            <a:r>
              <a:rPr b="1" lang="ar-EG" sz="970">
                <a:solidFill>
                  <a:schemeClr val="dk1"/>
                </a:solidFill>
                <a:latin typeface="Cairo"/>
                <a:ea typeface="Cairo"/>
                <a:cs typeface="Cairo"/>
                <a:sym typeface="Cairo"/>
              </a:rPr>
              <a:t> كليات الإعلام</a:t>
            </a:r>
            <a:r>
              <a:rPr lang="ar-EG" sz="970">
                <a:solidFill>
                  <a:schemeClr val="dk1"/>
                </a:solidFill>
                <a:latin typeface="Cairo"/>
                <a:ea typeface="Cairo"/>
                <a:cs typeface="Cairo"/>
                <a:sym typeface="Cairo"/>
              </a:rPr>
              <a:t>، لتعليم الأجيال الجديدة كيف يكونون "</a:t>
            </a:r>
            <a:r>
              <a:rPr b="1" lang="ar-EG" sz="970">
                <a:solidFill>
                  <a:schemeClr val="dk1"/>
                </a:solidFill>
                <a:latin typeface="Cairo"/>
                <a:ea typeface="Cairo"/>
                <a:cs typeface="Cairo"/>
                <a:sym typeface="Cairo"/>
              </a:rPr>
              <a:t>مشرفين على الآلة</a:t>
            </a:r>
            <a:r>
              <a:rPr lang="ar-EG" sz="970">
                <a:solidFill>
                  <a:schemeClr val="dk1"/>
                </a:solidFill>
                <a:latin typeface="Cairo"/>
                <a:ea typeface="Cairo"/>
                <a:cs typeface="Cairo"/>
                <a:sym typeface="Cairo"/>
              </a:rPr>
              <a:t>" بدلاً من مجرد "</a:t>
            </a:r>
            <a:r>
              <a:rPr b="1" lang="ar-EG" sz="970">
                <a:solidFill>
                  <a:schemeClr val="dk1"/>
                </a:solidFill>
                <a:latin typeface="Cairo"/>
                <a:ea typeface="Cairo"/>
                <a:cs typeface="Cairo"/>
                <a:sym typeface="Cairo"/>
              </a:rPr>
              <a:t>منفذين تقنيين</a:t>
            </a:r>
            <a:r>
              <a:rPr lang="ar-EG" sz="970">
                <a:solidFill>
                  <a:schemeClr val="dk1"/>
                </a:solidFill>
                <a:latin typeface="Cairo"/>
                <a:ea typeface="Cairo"/>
                <a:cs typeface="Cairo"/>
                <a:sym typeface="Cairo"/>
              </a:rPr>
              <a:t>".</a:t>
            </a:r>
            <a:endParaRPr sz="970">
              <a:solidFill>
                <a:schemeClr val="dk1"/>
              </a:solidFill>
              <a:latin typeface="Cairo"/>
              <a:ea typeface="Cairo"/>
              <a:cs typeface="Cairo"/>
              <a:sym typeface="Cairo"/>
            </a:endParaRPr>
          </a:p>
          <a:p>
            <a:pPr indent="0" lvl="0" marL="0" rtl="1" algn="r">
              <a:lnSpc>
                <a:spcPct val="95000"/>
              </a:lnSpc>
              <a:spcBef>
                <a:spcPts val="1400"/>
              </a:spcBef>
              <a:spcAft>
                <a:spcPts val="0"/>
              </a:spcAft>
              <a:buClr>
                <a:schemeClr val="dk1"/>
              </a:buClr>
              <a:buSzPts val="770"/>
              <a:buFont typeface="Arial"/>
              <a:buNone/>
            </a:pPr>
            <a:r>
              <a:rPr b="1" lang="ar-EG" sz="1110">
                <a:solidFill>
                  <a:schemeClr val="dk1"/>
                </a:solidFill>
                <a:latin typeface="Cairo"/>
                <a:ea typeface="Cairo"/>
                <a:cs typeface="Cairo"/>
                <a:sym typeface="Cairo"/>
              </a:rPr>
              <a:t>رابعاً: التوصيات الأخلاقية والقانونية:</a:t>
            </a:r>
            <a:endParaRPr b="1" sz="1110">
              <a:solidFill>
                <a:schemeClr val="dk1"/>
              </a:solidFill>
              <a:latin typeface="Cairo"/>
              <a:ea typeface="Cairo"/>
              <a:cs typeface="Cairo"/>
              <a:sym typeface="Cairo"/>
            </a:endParaRPr>
          </a:p>
          <a:p>
            <a:pPr indent="-290195" lvl="0" marL="457200" rtl="1" algn="r">
              <a:lnSpc>
                <a:spcPct val="95000"/>
              </a:lnSpc>
              <a:spcBef>
                <a:spcPts val="1200"/>
              </a:spcBef>
              <a:spcAft>
                <a:spcPts val="0"/>
              </a:spcAft>
              <a:buClr>
                <a:schemeClr val="dk1"/>
              </a:buClr>
              <a:buSzPts val="970"/>
              <a:buAutoNum type="arabicPeriod"/>
            </a:pPr>
            <a:r>
              <a:rPr lang="ar-EG" sz="970">
                <a:solidFill>
                  <a:schemeClr val="dk1"/>
                </a:solidFill>
                <a:latin typeface="Cairo"/>
                <a:ea typeface="Cairo"/>
                <a:cs typeface="Cairo"/>
                <a:sym typeface="Cairo"/>
              </a:rPr>
              <a:t>وضع "</a:t>
            </a:r>
            <a:r>
              <a:rPr b="1" lang="ar-EG" sz="970">
                <a:solidFill>
                  <a:schemeClr val="dk1"/>
                </a:solidFill>
                <a:latin typeface="Cairo"/>
                <a:ea typeface="Cairo"/>
                <a:cs typeface="Cairo"/>
                <a:sym typeface="Cairo"/>
              </a:rPr>
              <a:t>ميثاق أخلاقي</a:t>
            </a:r>
            <a:r>
              <a:rPr lang="ar-EG" sz="970">
                <a:solidFill>
                  <a:schemeClr val="dk1"/>
                </a:solidFill>
                <a:latin typeface="Cairo"/>
                <a:ea typeface="Cairo"/>
                <a:cs typeface="Cairo"/>
                <a:sym typeface="Cairo"/>
              </a:rPr>
              <a:t>" لاستخدام الـ AI: ضرورة إصدار وثيقة داخلية في المؤسسات الإعلامية المصرية تحدد ضوابط استخدام الذكاء الاصطناعي، خاصة فيما يتعلق بحقوق الملكية الفكرية وخصوصية البيانات.</a:t>
            </a:r>
            <a:endParaRPr sz="970">
              <a:solidFill>
                <a:schemeClr val="dk1"/>
              </a:solidFill>
              <a:latin typeface="Cairo"/>
              <a:ea typeface="Cairo"/>
              <a:cs typeface="Cairo"/>
              <a:sym typeface="Cairo"/>
            </a:endParaRPr>
          </a:p>
          <a:p>
            <a:pPr indent="-290195" lvl="0" marL="457200" rtl="1" algn="r">
              <a:lnSpc>
                <a:spcPct val="95000"/>
              </a:lnSpc>
              <a:spcBef>
                <a:spcPts val="0"/>
              </a:spcBef>
              <a:spcAft>
                <a:spcPts val="0"/>
              </a:spcAft>
              <a:buClr>
                <a:schemeClr val="dk1"/>
              </a:buClr>
              <a:buSzPts val="970"/>
              <a:buAutoNum type="arabicPeriod"/>
            </a:pPr>
            <a:r>
              <a:rPr b="1" lang="ar-EG" sz="970">
                <a:solidFill>
                  <a:schemeClr val="dk1"/>
                </a:solidFill>
                <a:latin typeface="Cairo"/>
                <a:ea typeface="Cairo"/>
                <a:cs typeface="Cairo"/>
                <a:sym typeface="Cairo"/>
              </a:rPr>
              <a:t>الشفافية مع الجمهور</a:t>
            </a:r>
            <a:r>
              <a:rPr lang="ar-EG" sz="970">
                <a:solidFill>
                  <a:schemeClr val="dk1"/>
                </a:solidFill>
                <a:latin typeface="Cairo"/>
                <a:ea typeface="Cairo"/>
                <a:cs typeface="Cairo"/>
                <a:sym typeface="Cairo"/>
              </a:rPr>
              <a:t>: نوصي بوضع </a:t>
            </a:r>
            <a:r>
              <a:rPr b="1" lang="ar-EG" sz="970">
                <a:solidFill>
                  <a:schemeClr val="dk1"/>
                </a:solidFill>
                <a:latin typeface="Cairo"/>
                <a:ea typeface="Cairo"/>
                <a:cs typeface="Cairo"/>
                <a:sym typeface="Cairo"/>
              </a:rPr>
              <a:t>علامة أو إشارة</a:t>
            </a:r>
            <a:r>
              <a:rPr lang="ar-EG" sz="970">
                <a:solidFill>
                  <a:schemeClr val="dk1"/>
                </a:solidFill>
                <a:latin typeface="Cairo"/>
                <a:ea typeface="Cairo"/>
                <a:cs typeface="Cairo"/>
                <a:sym typeface="Cairo"/>
              </a:rPr>
              <a:t> توضح المحتوى الذي تم إنتاجه أو تحسينه بواسطة الذكاء الاصطناعي، لتعزيز</a:t>
            </a:r>
            <a:r>
              <a:rPr b="1" lang="ar-EG" sz="970">
                <a:solidFill>
                  <a:schemeClr val="dk1"/>
                </a:solidFill>
                <a:latin typeface="Cairo"/>
                <a:ea typeface="Cairo"/>
                <a:cs typeface="Cairo"/>
                <a:sym typeface="Cairo"/>
              </a:rPr>
              <a:t> الثقة والمصداقية</a:t>
            </a:r>
            <a:r>
              <a:rPr lang="ar-EG" sz="970">
                <a:solidFill>
                  <a:schemeClr val="dk1"/>
                </a:solidFill>
                <a:latin typeface="Cairo"/>
                <a:ea typeface="Cairo"/>
                <a:cs typeface="Cairo"/>
                <a:sym typeface="Cairo"/>
              </a:rPr>
              <a:t> التي كشفت الدراسة عن حاجتها للدعم</a:t>
            </a:r>
            <a:endParaRPr sz="1100">
              <a:solidFill>
                <a:schemeClr val="dk1"/>
              </a:solidFill>
              <a:latin typeface="Cairo"/>
              <a:ea typeface="Cairo"/>
              <a:cs typeface="Cairo"/>
              <a:sym typeface="Cair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8"/>
          <p:cNvSpPr/>
          <p:nvPr/>
        </p:nvSpPr>
        <p:spPr>
          <a:xfrm>
            <a:off x="0" y="0"/>
            <a:ext cx="9144000" cy="51435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2" name="Google Shape;332;p38"/>
          <p:cNvSpPr txBox="1"/>
          <p:nvPr/>
        </p:nvSpPr>
        <p:spPr>
          <a:xfrm>
            <a:off x="3401275" y="1929325"/>
            <a:ext cx="2394900" cy="1000500"/>
          </a:xfrm>
          <a:prstGeom prst="rect">
            <a:avLst/>
          </a:prstGeom>
          <a:noFill/>
          <a:ln>
            <a:noFill/>
          </a:ln>
        </p:spPr>
        <p:txBody>
          <a:bodyPr anchorCtr="0" anchor="t" bIns="91425" lIns="91425" spcFirstLastPara="1" rIns="91425" wrap="square" tIns="91425">
            <a:spAutoFit/>
          </a:bodyPr>
          <a:lstStyle/>
          <a:p>
            <a:pPr indent="0" lvl="0" marL="0" rtl="1" algn="ctr">
              <a:spcBef>
                <a:spcPts val="0"/>
              </a:spcBef>
              <a:spcAft>
                <a:spcPts val="0"/>
              </a:spcAft>
              <a:buNone/>
            </a:pPr>
            <a:r>
              <a:rPr lang="ar-EG" sz="5300">
                <a:solidFill>
                  <a:schemeClr val="lt1"/>
                </a:solidFill>
                <a:latin typeface="Calibri"/>
                <a:ea typeface="Calibri"/>
                <a:cs typeface="Calibri"/>
                <a:sym typeface="Calibri"/>
              </a:rPr>
              <a:t>شكراً</a:t>
            </a:r>
            <a:endParaRPr sz="53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5"/>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 name="Google Shape;107;p15"/>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EG" sz="1800">
                <a:solidFill>
                  <a:srgbClr val="000000"/>
                </a:solidFill>
                <a:latin typeface="Calibri"/>
                <a:ea typeface="Calibri"/>
                <a:cs typeface="Calibri"/>
                <a:sym typeface="Calibri"/>
              </a:rPr>
              <a:t>3</a:t>
            </a:r>
            <a:endParaRPr/>
          </a:p>
        </p:txBody>
      </p:sp>
      <p:sp>
        <p:nvSpPr>
          <p:cNvPr id="108" name="Google Shape;108;p15"/>
          <p:cNvSpPr/>
          <p:nvPr/>
        </p:nvSpPr>
        <p:spPr>
          <a:xfrm>
            <a:off x="0" y="-77650"/>
            <a:ext cx="9144000" cy="43521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r">
              <a:lnSpc>
                <a:spcPct val="150000"/>
              </a:lnSpc>
              <a:spcBef>
                <a:spcPts val="0"/>
              </a:spcBef>
              <a:spcAft>
                <a:spcPts val="0"/>
              </a:spcAft>
              <a:buNone/>
            </a:pPr>
            <a:r>
              <a:t/>
            </a:r>
            <a:endParaRPr sz="1200">
              <a:solidFill>
                <a:schemeClr val="dk1"/>
              </a:solidFill>
              <a:latin typeface="Cairo"/>
              <a:ea typeface="Cairo"/>
              <a:cs typeface="Cairo"/>
              <a:sym typeface="Cairo"/>
            </a:endParaRPr>
          </a:p>
          <a:p>
            <a:pPr indent="-304800" lvl="0" marL="457200" rtl="1" algn="r">
              <a:lnSpc>
                <a:spcPct val="150000"/>
              </a:lnSpc>
              <a:spcBef>
                <a:spcPts val="0"/>
              </a:spcBef>
              <a:spcAft>
                <a:spcPts val="0"/>
              </a:spcAft>
              <a:buClr>
                <a:schemeClr val="dk1"/>
              </a:buClr>
              <a:buSzPts val="1200"/>
              <a:buChar char="●"/>
            </a:pPr>
            <a:r>
              <a:rPr b="1" lang="ar-EG" sz="1200">
                <a:solidFill>
                  <a:schemeClr val="dk1"/>
                </a:solidFill>
                <a:latin typeface="Cairo"/>
                <a:ea typeface="Cairo"/>
                <a:cs typeface="Cairo"/>
                <a:sym typeface="Cairo"/>
              </a:rPr>
              <a:t>الفجوة بين التقنية والمعايير الاحترافية</a:t>
            </a:r>
            <a:r>
              <a:rPr lang="ar-EG" sz="1200">
                <a:solidFill>
                  <a:schemeClr val="dk1"/>
                </a:solidFill>
                <a:latin typeface="Cairo"/>
                <a:ea typeface="Cairo"/>
                <a:cs typeface="Cairo"/>
                <a:sym typeface="Cairo"/>
              </a:rPr>
              <a:t>: وجود </a:t>
            </a:r>
            <a:r>
              <a:rPr b="1" lang="ar-EG" sz="1200">
                <a:solidFill>
                  <a:schemeClr val="dk1"/>
                </a:solidFill>
                <a:latin typeface="Cairo"/>
                <a:ea typeface="Cairo"/>
                <a:cs typeface="Cairo"/>
                <a:sym typeface="Cairo"/>
              </a:rPr>
              <a:t>فجوة معرفية وميدانية</a:t>
            </a:r>
            <a:r>
              <a:rPr lang="ar-EG" sz="1200">
                <a:solidFill>
                  <a:schemeClr val="dk1"/>
                </a:solidFill>
                <a:latin typeface="Cairo"/>
                <a:ea typeface="Cairo"/>
                <a:cs typeface="Cairo"/>
                <a:sym typeface="Cairo"/>
              </a:rPr>
              <a:t> حول مدى قدرة النماذج اللغوية على تلبية معايير الجودة </a:t>
            </a:r>
            <a:r>
              <a:rPr b="1" lang="ar-EG" sz="1200">
                <a:solidFill>
                  <a:schemeClr val="dk1"/>
                </a:solidFill>
                <a:latin typeface="Cairo"/>
                <a:ea typeface="Cairo"/>
                <a:cs typeface="Cairo"/>
                <a:sym typeface="Cairo"/>
              </a:rPr>
              <a:t>والكفاءة المطلوبة</a:t>
            </a:r>
            <a:r>
              <a:rPr lang="ar-EG" sz="1200">
                <a:solidFill>
                  <a:schemeClr val="dk1"/>
                </a:solidFill>
                <a:latin typeface="Cairo"/>
                <a:ea typeface="Cairo"/>
                <a:cs typeface="Cairo"/>
                <a:sym typeface="Cairo"/>
              </a:rPr>
              <a:t> في العمل الإعلامي الاحترافي.</a:t>
            </a:r>
            <a:endParaRPr sz="1200">
              <a:solidFill>
                <a:schemeClr val="dk1"/>
              </a:solidFill>
              <a:latin typeface="Cairo"/>
              <a:ea typeface="Cairo"/>
              <a:cs typeface="Cairo"/>
              <a:sym typeface="Cairo"/>
            </a:endParaRPr>
          </a:p>
          <a:p>
            <a:pPr indent="-304800" lvl="0" marL="457200" rtl="1" algn="r">
              <a:lnSpc>
                <a:spcPct val="150000"/>
              </a:lnSpc>
              <a:spcBef>
                <a:spcPts val="0"/>
              </a:spcBef>
              <a:spcAft>
                <a:spcPts val="0"/>
              </a:spcAft>
              <a:buClr>
                <a:schemeClr val="dk1"/>
              </a:buClr>
              <a:buSzPts val="1200"/>
              <a:buChar char="●"/>
            </a:pPr>
            <a:r>
              <a:rPr b="1" lang="ar-EG" sz="1200">
                <a:solidFill>
                  <a:schemeClr val="dk1"/>
                </a:solidFill>
                <a:latin typeface="Cairo"/>
                <a:ea typeface="Cairo"/>
                <a:cs typeface="Cairo"/>
                <a:sym typeface="Cairo"/>
              </a:rPr>
              <a:t>تحدي "المنطق الدرامي" والإبداع</a:t>
            </a:r>
            <a:r>
              <a:rPr lang="ar-EG" sz="1200">
                <a:solidFill>
                  <a:schemeClr val="dk1"/>
                </a:solidFill>
                <a:latin typeface="Cairo"/>
                <a:ea typeface="Cairo"/>
                <a:cs typeface="Cairo"/>
                <a:sym typeface="Cairo"/>
              </a:rPr>
              <a:t>: التساؤل حول قدرة الذكاء الاصطناعي على</a:t>
            </a:r>
            <a:r>
              <a:rPr b="1" lang="ar-EG" sz="1200">
                <a:solidFill>
                  <a:schemeClr val="dk1"/>
                </a:solidFill>
                <a:latin typeface="Cairo"/>
                <a:ea typeface="Cairo"/>
                <a:cs typeface="Cairo"/>
                <a:sym typeface="Cairo"/>
              </a:rPr>
              <a:t> استيعاب الحس الإبداعي</a:t>
            </a:r>
            <a:r>
              <a:rPr lang="ar-EG" sz="1200">
                <a:solidFill>
                  <a:schemeClr val="dk1"/>
                </a:solidFill>
                <a:latin typeface="Cairo"/>
                <a:ea typeface="Cairo"/>
                <a:cs typeface="Cairo"/>
                <a:sym typeface="Cairo"/>
              </a:rPr>
              <a:t> والمنطق السردي الذي يتميز به العنصر البشري، مقابل </a:t>
            </a:r>
            <a:r>
              <a:rPr b="1" lang="ar-EG" sz="1200">
                <a:solidFill>
                  <a:schemeClr val="dk1"/>
                </a:solidFill>
                <a:latin typeface="Cairo"/>
                <a:ea typeface="Cairo"/>
                <a:cs typeface="Cairo"/>
                <a:sym typeface="Cairo"/>
              </a:rPr>
              <a:t>التنفيذ الآلي الجامد</a:t>
            </a:r>
            <a:r>
              <a:rPr lang="ar-EG" sz="1200">
                <a:solidFill>
                  <a:schemeClr val="dk1"/>
                </a:solidFill>
                <a:latin typeface="Cairo"/>
                <a:ea typeface="Cairo"/>
                <a:cs typeface="Cairo"/>
                <a:sym typeface="Cairo"/>
              </a:rPr>
              <a:t>.</a:t>
            </a:r>
            <a:endParaRPr sz="1200">
              <a:solidFill>
                <a:schemeClr val="dk1"/>
              </a:solidFill>
              <a:latin typeface="Cairo"/>
              <a:ea typeface="Cairo"/>
              <a:cs typeface="Cairo"/>
              <a:sym typeface="Cairo"/>
            </a:endParaRPr>
          </a:p>
          <a:p>
            <a:pPr indent="-304800" lvl="0" marL="457200" rtl="1" algn="r">
              <a:lnSpc>
                <a:spcPct val="150000"/>
              </a:lnSpc>
              <a:spcBef>
                <a:spcPts val="0"/>
              </a:spcBef>
              <a:spcAft>
                <a:spcPts val="0"/>
              </a:spcAft>
              <a:buClr>
                <a:schemeClr val="dk1"/>
              </a:buClr>
              <a:buSzPts val="1200"/>
              <a:buChar char="●"/>
            </a:pPr>
            <a:r>
              <a:rPr b="1" lang="ar-EG" sz="1200">
                <a:solidFill>
                  <a:schemeClr val="dk1"/>
                </a:solidFill>
                <a:latin typeface="Cairo"/>
                <a:ea typeface="Cairo"/>
                <a:cs typeface="Cairo"/>
                <a:sym typeface="Cairo"/>
              </a:rPr>
              <a:t>الموازنة بين سرعة الإنتاج ودقة المخرجات</a:t>
            </a:r>
            <a:r>
              <a:rPr lang="ar-EG" sz="1200">
                <a:solidFill>
                  <a:schemeClr val="dk1"/>
                </a:solidFill>
                <a:latin typeface="Cairo"/>
                <a:ea typeface="Cairo"/>
                <a:cs typeface="Cairo"/>
                <a:sym typeface="Cairo"/>
              </a:rPr>
              <a:t>: بروز تحديات تتعلق بمدى موثوقية </a:t>
            </a:r>
            <a:r>
              <a:rPr b="1" lang="ar-EG" sz="1200">
                <a:solidFill>
                  <a:schemeClr val="dk1"/>
                </a:solidFill>
                <a:latin typeface="Cairo"/>
                <a:ea typeface="Cairo"/>
                <a:cs typeface="Cairo"/>
                <a:sym typeface="Cairo"/>
              </a:rPr>
              <a:t>ودقة المحتوى المنتج</a:t>
            </a:r>
            <a:r>
              <a:rPr lang="ar-EG" sz="1200">
                <a:solidFill>
                  <a:schemeClr val="dk1"/>
                </a:solidFill>
                <a:latin typeface="Cairo"/>
                <a:ea typeface="Cairo"/>
                <a:cs typeface="Cairo"/>
                <a:sym typeface="Cairo"/>
              </a:rPr>
              <a:t> عبر الأوامر النصية، رغم وعود التقنية بتقليص زمن الإنتاج وتسهيل العمليات المعقدة.</a:t>
            </a:r>
            <a:endParaRPr sz="1200">
              <a:solidFill>
                <a:schemeClr val="dk1"/>
              </a:solidFill>
              <a:latin typeface="Cairo"/>
              <a:ea typeface="Cairo"/>
              <a:cs typeface="Cairo"/>
              <a:sym typeface="Cairo"/>
            </a:endParaRPr>
          </a:p>
          <a:p>
            <a:pPr indent="-304800" lvl="0" marL="457200" rtl="1" algn="r">
              <a:lnSpc>
                <a:spcPct val="150000"/>
              </a:lnSpc>
              <a:spcBef>
                <a:spcPts val="0"/>
              </a:spcBef>
              <a:spcAft>
                <a:spcPts val="0"/>
              </a:spcAft>
              <a:buClr>
                <a:schemeClr val="dk1"/>
              </a:buClr>
              <a:buSzPts val="1200"/>
              <a:buChar char="●"/>
            </a:pPr>
            <a:r>
              <a:rPr b="1" lang="ar-EG" sz="1200">
                <a:solidFill>
                  <a:schemeClr val="dk1"/>
                </a:solidFill>
                <a:latin typeface="Cairo"/>
                <a:ea typeface="Cairo"/>
                <a:cs typeface="Cairo"/>
                <a:sym typeface="Cairo"/>
              </a:rPr>
              <a:t>القلق المهني لدى الممارسين</a:t>
            </a:r>
            <a:r>
              <a:rPr lang="ar-EG" sz="1200">
                <a:solidFill>
                  <a:schemeClr val="dk1"/>
                </a:solidFill>
                <a:latin typeface="Cairo"/>
                <a:ea typeface="Cairo"/>
                <a:cs typeface="Cairo"/>
                <a:sym typeface="Cairo"/>
              </a:rPr>
              <a:t>: رصد التخوفات والشكوك لدى خبراء الإعلام (مخرجين، مونتيرين، معدين) بشأن </a:t>
            </a:r>
            <a:r>
              <a:rPr b="1" lang="ar-EG" sz="1200">
                <a:solidFill>
                  <a:schemeClr val="dk1"/>
                </a:solidFill>
                <a:latin typeface="Cairo"/>
                <a:ea typeface="Cairo"/>
                <a:cs typeface="Cairo"/>
                <a:sym typeface="Cairo"/>
              </a:rPr>
              <a:t>مدى فاعلية هذه الأدوات</a:t>
            </a:r>
            <a:r>
              <a:rPr lang="ar-EG" sz="1200">
                <a:solidFill>
                  <a:schemeClr val="dk1"/>
                </a:solidFill>
                <a:latin typeface="Cairo"/>
                <a:ea typeface="Cairo"/>
                <a:cs typeface="Cairo"/>
                <a:sym typeface="Cairo"/>
              </a:rPr>
              <a:t> في </a:t>
            </a:r>
            <a:r>
              <a:rPr b="1" lang="ar-EG" sz="1200">
                <a:solidFill>
                  <a:schemeClr val="dk1"/>
                </a:solidFill>
                <a:latin typeface="Cairo"/>
                <a:ea typeface="Cairo"/>
                <a:cs typeface="Cairo"/>
                <a:sym typeface="Cairo"/>
              </a:rPr>
              <a:t>الحفاظ على هوية </a:t>
            </a:r>
            <a:r>
              <a:rPr lang="ar-EG" sz="1200">
                <a:solidFill>
                  <a:schemeClr val="dk1"/>
                </a:solidFill>
                <a:latin typeface="Cairo"/>
                <a:ea typeface="Cairo"/>
                <a:cs typeface="Cairo"/>
                <a:sym typeface="Cairo"/>
              </a:rPr>
              <a:t>وجودة المنتج الإعلامي.</a:t>
            </a:r>
            <a:endParaRPr sz="1200">
              <a:solidFill>
                <a:srgbClr val="0C0C0C"/>
              </a:solidFill>
              <a:latin typeface="Cairo"/>
              <a:ea typeface="Cairo"/>
              <a:cs typeface="Cairo"/>
              <a:sym typeface="Cairo"/>
            </a:endParaRPr>
          </a:p>
        </p:txBody>
      </p:sp>
      <p:sp>
        <p:nvSpPr>
          <p:cNvPr id="109" name="Google Shape;109;p15"/>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None/>
            </a:pPr>
            <a:r>
              <a:rPr lang="ar-EG" sz="2000">
                <a:solidFill>
                  <a:schemeClr val="lt1"/>
                </a:solidFill>
                <a:latin typeface="Cairo ExtraBold"/>
                <a:ea typeface="Cairo ExtraBold"/>
                <a:cs typeface="Cairo ExtraBold"/>
                <a:sym typeface="Cairo ExtraBold"/>
              </a:rPr>
              <a:t>المشكلة البحثية</a:t>
            </a:r>
            <a:endParaRPr sz="2000">
              <a:solidFill>
                <a:schemeClr val="lt1"/>
              </a:solidFill>
              <a:latin typeface="Cairo ExtraBold"/>
              <a:ea typeface="Cairo ExtraBold"/>
              <a:cs typeface="Cairo ExtraBold"/>
              <a:sym typeface="Cairo ExtraBo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6"/>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5" name="Google Shape;115;p16"/>
          <p:cNvSpPr/>
          <p:nvPr/>
        </p:nvSpPr>
        <p:spPr>
          <a:xfrm>
            <a:off x="8792" y="0"/>
            <a:ext cx="9144000" cy="4002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 name="Google Shape;116;p16"/>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EG" sz="1800">
                <a:solidFill>
                  <a:srgbClr val="000000"/>
                </a:solidFill>
                <a:latin typeface="Calibri"/>
                <a:ea typeface="Calibri"/>
                <a:cs typeface="Calibri"/>
                <a:sym typeface="Calibri"/>
              </a:rPr>
              <a:t>4</a:t>
            </a:r>
            <a:endParaRPr sz="1800">
              <a:solidFill>
                <a:srgbClr val="000000"/>
              </a:solidFill>
              <a:latin typeface="Calibri"/>
              <a:ea typeface="Calibri"/>
              <a:cs typeface="Calibri"/>
              <a:sym typeface="Calibri"/>
            </a:endParaRPr>
          </a:p>
        </p:txBody>
      </p:sp>
      <p:sp>
        <p:nvSpPr>
          <p:cNvPr id="117" name="Google Shape;117;p16"/>
          <p:cNvSpPr/>
          <p:nvPr/>
        </p:nvSpPr>
        <p:spPr>
          <a:xfrm>
            <a:off x="8800" y="923119"/>
            <a:ext cx="9121200" cy="37869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323850" lvl="0" marL="457200" rtl="1" algn="r">
              <a:lnSpc>
                <a:spcPct val="150000"/>
              </a:lnSpc>
              <a:spcBef>
                <a:spcPts val="1200"/>
              </a:spcBef>
              <a:spcAft>
                <a:spcPts val="0"/>
              </a:spcAft>
              <a:buClr>
                <a:schemeClr val="dk1"/>
              </a:buClr>
              <a:buSzPts val="1500"/>
              <a:buFont typeface="Cairo"/>
              <a:buAutoNum type="arabicPeriod"/>
            </a:pPr>
            <a:r>
              <a:rPr b="1" lang="ar-EG" sz="1500">
                <a:solidFill>
                  <a:schemeClr val="dk1"/>
                </a:solidFill>
                <a:latin typeface="Cairo"/>
                <a:ea typeface="Cairo"/>
                <a:cs typeface="Cairo"/>
                <a:sym typeface="Cairo"/>
              </a:rPr>
              <a:t>قياس أثر النماذج اللغوية (LLMs) على كفاءة وجودة المخرج الإنتاجي</a:t>
            </a:r>
            <a:r>
              <a:rPr lang="ar-EG" sz="1500">
                <a:solidFill>
                  <a:schemeClr val="dk1"/>
                </a:solidFill>
                <a:latin typeface="Cairo"/>
                <a:ea typeface="Cairo"/>
                <a:cs typeface="Cairo"/>
                <a:sym typeface="Cairo"/>
              </a:rPr>
              <a:t>: استكشاف مدى مساهمة الذكاء الاصطناعي في </a:t>
            </a:r>
            <a:r>
              <a:rPr b="1" lang="ar-EG" sz="1500">
                <a:solidFill>
                  <a:schemeClr val="dk1"/>
                </a:solidFill>
                <a:latin typeface="Cairo"/>
                <a:ea typeface="Cairo"/>
                <a:cs typeface="Cairo"/>
                <a:sym typeface="Cairo"/>
              </a:rPr>
              <a:t>تسريع المهام الإعلامية</a:t>
            </a:r>
            <a:r>
              <a:rPr lang="ar-EG" sz="1500">
                <a:solidFill>
                  <a:schemeClr val="dk1"/>
                </a:solidFill>
                <a:latin typeface="Cairo"/>
                <a:ea typeface="Cairo"/>
                <a:cs typeface="Cairo"/>
                <a:sym typeface="Cairo"/>
              </a:rPr>
              <a:t> (كالسيناريو والمونتاج الأولي) وتقليل تكاليفها، مع تقييم قدرة هذه الأنظمة على مضاهاة الجودة السردية والفنية للرؤية البشرية.</a:t>
            </a:r>
            <a:endParaRPr sz="1500">
              <a:solidFill>
                <a:schemeClr val="dk1"/>
              </a:solidFill>
              <a:latin typeface="Cairo"/>
              <a:ea typeface="Cairo"/>
              <a:cs typeface="Cairo"/>
              <a:sym typeface="Cairo"/>
            </a:endParaRPr>
          </a:p>
          <a:p>
            <a:pPr indent="-323850" lvl="0" marL="457200" rtl="1" algn="r">
              <a:lnSpc>
                <a:spcPct val="150000"/>
              </a:lnSpc>
              <a:spcBef>
                <a:spcPts val="0"/>
              </a:spcBef>
              <a:spcAft>
                <a:spcPts val="0"/>
              </a:spcAft>
              <a:buClr>
                <a:schemeClr val="dk1"/>
              </a:buClr>
              <a:buSzPts val="1500"/>
              <a:buFont typeface="Cairo"/>
              <a:buAutoNum type="arabicPeriod"/>
            </a:pPr>
            <a:r>
              <a:rPr b="1" lang="ar-EG" sz="1500">
                <a:solidFill>
                  <a:schemeClr val="dk1"/>
                </a:solidFill>
                <a:latin typeface="Cairo"/>
                <a:ea typeface="Cairo"/>
                <a:cs typeface="Cairo"/>
                <a:sym typeface="Cairo"/>
              </a:rPr>
              <a:t>تحليل التحولات في الأدوار الإبداعية وأنماط التحكم التقني</a:t>
            </a:r>
            <a:r>
              <a:rPr lang="ar-EG" sz="1500">
                <a:solidFill>
                  <a:schemeClr val="dk1"/>
                </a:solidFill>
                <a:latin typeface="Cairo"/>
                <a:ea typeface="Cairo"/>
                <a:cs typeface="Cairo"/>
                <a:sym typeface="Cairo"/>
              </a:rPr>
              <a:t>: رصد التغير في دور الإعلامي (المعد، المخرج، المونتير) من </a:t>
            </a:r>
            <a:r>
              <a:rPr b="1" lang="ar-EG" sz="1500">
                <a:solidFill>
                  <a:schemeClr val="dk1"/>
                </a:solidFill>
                <a:latin typeface="Cairo"/>
                <a:ea typeface="Cairo"/>
                <a:cs typeface="Cairo"/>
                <a:sym typeface="Cairo"/>
              </a:rPr>
              <a:t>التنفيذ التقليدي</a:t>
            </a:r>
            <a:r>
              <a:rPr lang="ar-EG" sz="1500">
                <a:solidFill>
                  <a:schemeClr val="dk1"/>
                </a:solidFill>
                <a:latin typeface="Cairo"/>
                <a:ea typeface="Cairo"/>
                <a:cs typeface="Cairo"/>
                <a:sym typeface="Cairo"/>
              </a:rPr>
              <a:t> إلى "الإدارة الإبداعية" للأنظمة الذكية، والوقوف على فاعلية واجهات التعامل النصية (Text-Driven) في تسهيل عمليات التعديل وإعادة صياغة المحتوى.</a:t>
            </a:r>
            <a:endParaRPr sz="1500">
              <a:solidFill>
                <a:schemeClr val="dk1"/>
              </a:solidFill>
              <a:latin typeface="Cairo"/>
              <a:ea typeface="Cairo"/>
              <a:cs typeface="Cairo"/>
              <a:sym typeface="Cairo"/>
            </a:endParaRPr>
          </a:p>
          <a:p>
            <a:pPr indent="-323850" lvl="0" marL="457200" rtl="1" algn="r">
              <a:lnSpc>
                <a:spcPct val="150000"/>
              </a:lnSpc>
              <a:spcBef>
                <a:spcPts val="0"/>
              </a:spcBef>
              <a:spcAft>
                <a:spcPts val="1200"/>
              </a:spcAft>
              <a:buClr>
                <a:schemeClr val="dk1"/>
              </a:buClr>
              <a:buSzPts val="1500"/>
              <a:buFont typeface="Cairo"/>
              <a:buAutoNum type="arabicPeriod"/>
            </a:pPr>
            <a:r>
              <a:rPr b="1" lang="ar-EG" sz="1500">
                <a:solidFill>
                  <a:schemeClr val="dk1"/>
                </a:solidFill>
                <a:latin typeface="Cairo"/>
                <a:ea typeface="Cairo"/>
                <a:cs typeface="Cairo"/>
                <a:sym typeface="Cairo"/>
              </a:rPr>
              <a:t>تحديد محددات الموثوقية والتحديات الأخلاقية للدمج التقني</a:t>
            </a:r>
            <a:r>
              <a:rPr lang="ar-EG" sz="1500">
                <a:solidFill>
                  <a:schemeClr val="dk1"/>
                </a:solidFill>
                <a:latin typeface="Cairo"/>
                <a:ea typeface="Cairo"/>
                <a:cs typeface="Cairo"/>
                <a:sym typeface="Cairo"/>
              </a:rPr>
              <a:t>: حصر </a:t>
            </a:r>
            <a:r>
              <a:rPr b="1" lang="ar-EG" sz="1500">
                <a:solidFill>
                  <a:schemeClr val="dk1"/>
                </a:solidFill>
                <a:latin typeface="Cairo"/>
                <a:ea typeface="Cairo"/>
                <a:cs typeface="Cairo"/>
                <a:sym typeface="Cairo"/>
              </a:rPr>
              <a:t>المعوقات</a:t>
            </a:r>
            <a:r>
              <a:rPr lang="ar-EG" sz="1500">
                <a:solidFill>
                  <a:schemeClr val="dk1"/>
                </a:solidFill>
                <a:latin typeface="Cairo"/>
                <a:ea typeface="Cairo"/>
                <a:cs typeface="Cairo"/>
                <a:sym typeface="Cairo"/>
              </a:rPr>
              <a:t> التي تواجه الممارسين عند الاعتماد على الذكاء الاصطناعي، خاصة ما يتعلق </a:t>
            </a:r>
            <a:r>
              <a:rPr b="1" lang="ar-EG" sz="1500">
                <a:solidFill>
                  <a:schemeClr val="dk1"/>
                </a:solidFill>
                <a:latin typeface="Cairo"/>
                <a:ea typeface="Cairo"/>
                <a:cs typeface="Cairo"/>
                <a:sym typeface="Cairo"/>
              </a:rPr>
              <a:t>بدقة المعلومات</a:t>
            </a:r>
            <a:r>
              <a:rPr lang="ar-EG" sz="1500">
                <a:solidFill>
                  <a:schemeClr val="dk1"/>
                </a:solidFill>
                <a:latin typeface="Cairo"/>
                <a:ea typeface="Cairo"/>
                <a:cs typeface="Cairo"/>
                <a:sym typeface="Cairo"/>
              </a:rPr>
              <a:t>، </a:t>
            </a:r>
            <a:r>
              <a:rPr b="1" lang="ar-EG" sz="1500">
                <a:solidFill>
                  <a:schemeClr val="dk1"/>
                </a:solidFill>
                <a:latin typeface="Cairo"/>
                <a:ea typeface="Cairo"/>
                <a:cs typeface="Cairo"/>
                <a:sym typeface="Cairo"/>
              </a:rPr>
              <a:t>وحقوق الملكية الفكرية</a:t>
            </a:r>
            <a:r>
              <a:rPr lang="ar-EG" sz="1500">
                <a:solidFill>
                  <a:schemeClr val="dk1"/>
                </a:solidFill>
                <a:latin typeface="Cairo"/>
                <a:ea typeface="Cairo"/>
                <a:cs typeface="Cairo"/>
                <a:sym typeface="Cairo"/>
              </a:rPr>
              <a:t>، والحفاظ على الهوية الإبداعية للمؤسسة الإعلامية.</a:t>
            </a:r>
            <a:endParaRPr sz="1500">
              <a:solidFill>
                <a:srgbClr val="0C0C0C"/>
              </a:solidFill>
              <a:latin typeface="Cairo"/>
              <a:ea typeface="Cairo"/>
              <a:cs typeface="Cairo"/>
              <a:sym typeface="Cairo"/>
            </a:endParaRPr>
          </a:p>
        </p:txBody>
      </p:sp>
      <p:sp>
        <p:nvSpPr>
          <p:cNvPr id="118" name="Google Shape;118;p16"/>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None/>
            </a:pPr>
            <a:r>
              <a:rPr lang="ar-EG" sz="2000">
                <a:solidFill>
                  <a:schemeClr val="lt1"/>
                </a:solidFill>
                <a:latin typeface="Cairo ExtraBold"/>
                <a:ea typeface="Cairo ExtraBold"/>
                <a:cs typeface="Cairo ExtraBold"/>
                <a:sym typeface="Cairo ExtraBold"/>
              </a:rPr>
              <a:t>الأهداف البحثية</a:t>
            </a:r>
            <a:endParaRPr sz="2000">
              <a:solidFill>
                <a:schemeClr val="lt1"/>
              </a:solidFill>
              <a:latin typeface="Cairo ExtraBold"/>
              <a:ea typeface="Cairo ExtraBold"/>
              <a:cs typeface="Cairo ExtraBold"/>
              <a:sym typeface="Cairo ExtraBo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7"/>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4" name="Google Shape;124;p17"/>
          <p:cNvSpPr/>
          <p:nvPr/>
        </p:nvSpPr>
        <p:spPr>
          <a:xfrm>
            <a:off x="2721050" y="399000"/>
            <a:ext cx="6355200" cy="43449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r">
              <a:lnSpc>
                <a:spcPct val="115833"/>
              </a:lnSpc>
              <a:spcBef>
                <a:spcPts val="1200"/>
              </a:spcBef>
              <a:spcAft>
                <a:spcPts val="0"/>
              </a:spcAft>
              <a:buClr>
                <a:schemeClr val="dk1"/>
              </a:buClr>
              <a:buSzPts val="1100"/>
              <a:buFont typeface="Arial"/>
              <a:buNone/>
            </a:pPr>
            <a:r>
              <a:rPr b="1" lang="ar-EG" sz="1100">
                <a:solidFill>
                  <a:schemeClr val="dk1"/>
                </a:solidFill>
                <a:latin typeface="Cairo"/>
                <a:ea typeface="Cairo"/>
                <a:cs typeface="Cairo"/>
                <a:sym typeface="Cairo"/>
              </a:rPr>
              <a:t>1</a:t>
            </a:r>
            <a:r>
              <a:rPr lang="ar-EG" sz="1100">
                <a:solidFill>
                  <a:schemeClr val="dk1"/>
                </a:solidFill>
                <a:latin typeface="Cairo"/>
                <a:ea typeface="Cairo"/>
                <a:cs typeface="Cairo"/>
                <a:sym typeface="Cairo"/>
              </a:rPr>
              <a:t>. دراسة (Wang et al., 2024) بعنوان: "</a:t>
            </a:r>
            <a:r>
              <a:rPr b="1" lang="ar-EG" sz="1100">
                <a:solidFill>
                  <a:schemeClr val="dk1"/>
                </a:solidFill>
                <a:latin typeface="Cairo"/>
                <a:ea typeface="Cairo"/>
                <a:cs typeface="Cairo"/>
                <a:sym typeface="Cairo"/>
              </a:rPr>
              <a:t>LAVE: مساعد ذكي لتعزيز تحرير الفيديو عبر اللغة</a:t>
            </a:r>
            <a:r>
              <a:rPr lang="ar-EG" sz="1100">
                <a:solidFill>
                  <a:schemeClr val="dk1"/>
                </a:solidFill>
                <a:latin typeface="Cairo"/>
                <a:ea typeface="Cairo"/>
                <a:cs typeface="Cairo"/>
                <a:sym typeface="Cairo"/>
              </a:rPr>
              <a:t>" ركزت هذه الدراسة على الجانب العملي في بيئة العمل الإعلامي، حيث قدمت "وكيلًا ذكيًا" يساعد المونتير في مهام العصف الذهني (Ideation) والأرشفة واسترجاع اللقطات عبر الأوامر النصية. وأظهرت النتائج أن استخدام النماذج اللغوية قلل من المجهود البدني والزمني للمحررين بنسبة كبيرة، وحول دور المونتير من "منفذ تقني" إلى "مدير إبداعي" للنظام.</a:t>
            </a:r>
            <a:endParaRPr sz="1100">
              <a:solidFill>
                <a:schemeClr val="dk1"/>
              </a:solidFill>
              <a:latin typeface="Cairo"/>
              <a:ea typeface="Cairo"/>
              <a:cs typeface="Cairo"/>
              <a:sym typeface="Cairo"/>
            </a:endParaRPr>
          </a:p>
          <a:p>
            <a:pPr indent="-298450" lvl="0" marL="457200" rtl="1" algn="r">
              <a:lnSpc>
                <a:spcPct val="115000"/>
              </a:lnSpc>
              <a:spcBef>
                <a:spcPts val="1200"/>
              </a:spcBef>
              <a:spcAft>
                <a:spcPts val="0"/>
              </a:spcAft>
              <a:buClr>
                <a:schemeClr val="dk1"/>
              </a:buClr>
              <a:buSzPts val="1100"/>
              <a:buChar char="●"/>
            </a:pPr>
            <a:r>
              <a:rPr b="1" lang="ar-EG" sz="1100">
                <a:solidFill>
                  <a:schemeClr val="dk1"/>
                </a:solidFill>
                <a:latin typeface="Cairo"/>
                <a:ea typeface="Cairo"/>
                <a:cs typeface="Cairo"/>
                <a:sym typeface="Cairo"/>
              </a:rPr>
              <a:t>المنهج والأسلوب</a:t>
            </a:r>
            <a:r>
              <a:rPr lang="ar-EG" sz="1100">
                <a:solidFill>
                  <a:schemeClr val="dk1"/>
                </a:solidFill>
                <a:latin typeface="Cairo"/>
                <a:ea typeface="Cairo"/>
                <a:cs typeface="Cairo"/>
                <a:sym typeface="Cairo"/>
              </a:rPr>
              <a:t>: اتبعت منهج دراسة الحالة للمستخدم (User Study)، واستخدمت الإحصاء الوصفي لقياس "نسبة تقليل المجهود البدني والزمني". ركزت على مفهوم "الوكيل الذكي" كمساعد للمونتير.</a:t>
            </a:r>
            <a:endParaRPr sz="1100">
              <a:solidFill>
                <a:schemeClr val="dk1"/>
              </a:solidFill>
              <a:latin typeface="Cairo"/>
              <a:ea typeface="Cairo"/>
              <a:cs typeface="Cairo"/>
              <a:sym typeface="Cairo"/>
            </a:endParaRPr>
          </a:p>
          <a:p>
            <a:pPr indent="-298450" lvl="0" marL="457200" rtl="1" algn="r">
              <a:lnSpc>
                <a:spcPct val="115000"/>
              </a:lnSpc>
              <a:spcBef>
                <a:spcPts val="0"/>
              </a:spcBef>
              <a:spcAft>
                <a:spcPts val="0"/>
              </a:spcAft>
              <a:buClr>
                <a:schemeClr val="dk1"/>
              </a:buClr>
              <a:buSzPts val="1100"/>
              <a:buChar char="●"/>
            </a:pPr>
            <a:r>
              <a:rPr b="1" lang="ar-EG" sz="1100">
                <a:solidFill>
                  <a:schemeClr val="dk1"/>
                </a:solidFill>
                <a:latin typeface="Cairo"/>
                <a:ea typeface="Cairo"/>
                <a:cs typeface="Cairo"/>
                <a:sym typeface="Cairo"/>
              </a:rPr>
              <a:t>الفجوة البحثية</a:t>
            </a:r>
            <a:r>
              <a:rPr lang="ar-EG" sz="1100">
                <a:solidFill>
                  <a:schemeClr val="dk1"/>
                </a:solidFill>
                <a:latin typeface="Cairo"/>
                <a:ea typeface="Cairo"/>
                <a:cs typeface="Cairo"/>
                <a:sym typeface="Cairo"/>
              </a:rPr>
              <a:t>: الفجوة هنا هي "نطاق التخصص"؛ فالدراسة </a:t>
            </a:r>
            <a:r>
              <a:rPr b="1" lang="ar-EG" sz="1100">
                <a:solidFill>
                  <a:schemeClr val="dk1"/>
                </a:solidFill>
                <a:latin typeface="Cairo"/>
                <a:ea typeface="Cairo"/>
                <a:cs typeface="Cairo"/>
                <a:sym typeface="Cairo"/>
              </a:rPr>
              <a:t>ركزت على المونتير فقط</a:t>
            </a:r>
            <a:r>
              <a:rPr lang="ar-EG" sz="1100">
                <a:solidFill>
                  <a:schemeClr val="dk1"/>
                </a:solidFill>
                <a:latin typeface="Cairo"/>
                <a:ea typeface="Cairo"/>
                <a:cs typeface="Cairo"/>
                <a:sym typeface="Cairo"/>
              </a:rPr>
              <a:t> كـ "منفذ"، بينما البحث الحالي شمل (</a:t>
            </a:r>
            <a:r>
              <a:rPr b="1" lang="ar-EG" sz="1100">
                <a:solidFill>
                  <a:schemeClr val="dk1"/>
                </a:solidFill>
                <a:latin typeface="Cairo"/>
                <a:ea typeface="Cairo"/>
                <a:cs typeface="Cairo"/>
                <a:sym typeface="Cairo"/>
              </a:rPr>
              <a:t>المخرج، المعد، مصمم الجرافيك</a:t>
            </a:r>
            <a:r>
              <a:rPr lang="ar-EG" sz="1100">
                <a:solidFill>
                  <a:schemeClr val="dk1"/>
                </a:solidFill>
                <a:latin typeface="Cairo"/>
                <a:ea typeface="Cairo"/>
                <a:cs typeface="Cairo"/>
                <a:sym typeface="Cairo"/>
              </a:rPr>
              <a:t>) لتقيس أثر النماذج اللغوية على كامل "سلسلة القيمة" الإنتاجية وليس المونتاج فقط</a:t>
            </a:r>
            <a:endParaRPr sz="1100">
              <a:solidFill>
                <a:schemeClr val="dk1"/>
              </a:solidFill>
              <a:latin typeface="Cairo"/>
              <a:ea typeface="Cairo"/>
              <a:cs typeface="Cairo"/>
              <a:sym typeface="Cairo"/>
            </a:endParaRPr>
          </a:p>
          <a:p>
            <a:pPr indent="0" lvl="0" marL="0" rtl="1" algn="r">
              <a:lnSpc>
                <a:spcPct val="115833"/>
              </a:lnSpc>
              <a:spcBef>
                <a:spcPts val="1200"/>
              </a:spcBef>
              <a:spcAft>
                <a:spcPts val="0"/>
              </a:spcAft>
              <a:buClr>
                <a:schemeClr val="dk1"/>
              </a:buClr>
              <a:buSzPts val="1100"/>
              <a:buFont typeface="Arial"/>
              <a:buNone/>
            </a:pPr>
            <a:r>
              <a:rPr b="1" lang="ar-EG" sz="1100">
                <a:solidFill>
                  <a:schemeClr val="dk1"/>
                </a:solidFill>
                <a:latin typeface="Cairo"/>
                <a:ea typeface="Cairo"/>
                <a:cs typeface="Cairo"/>
                <a:sym typeface="Cairo"/>
              </a:rPr>
              <a:t>2</a:t>
            </a:r>
            <a:r>
              <a:rPr lang="ar-EG" sz="1100">
                <a:solidFill>
                  <a:schemeClr val="dk1"/>
                </a:solidFill>
                <a:latin typeface="Cairo"/>
                <a:ea typeface="Cairo"/>
                <a:cs typeface="Cairo"/>
                <a:sym typeface="Cairo"/>
              </a:rPr>
              <a:t>. دراسة (Li et al., 2025) بعنوان: "</a:t>
            </a:r>
            <a:r>
              <a:rPr b="1" lang="ar-EG" sz="1100">
                <a:solidFill>
                  <a:schemeClr val="dk1"/>
                </a:solidFill>
                <a:latin typeface="Cairo"/>
                <a:ea typeface="Cairo"/>
                <a:cs typeface="Cairo"/>
                <a:sym typeface="Cairo"/>
              </a:rPr>
              <a:t>من اللقطات إلى القصص: تحرير الفيديو بمساعدة النماذج اللغوية</a:t>
            </a:r>
            <a:r>
              <a:rPr lang="ar-EG" sz="1100">
                <a:solidFill>
                  <a:schemeClr val="dk1"/>
                </a:solidFill>
                <a:latin typeface="Cairo"/>
                <a:ea typeface="Cairo"/>
                <a:cs typeface="Cairo"/>
                <a:sym typeface="Cairo"/>
              </a:rPr>
              <a:t>" هدفت الدراسة إلى استكشاف قدرة النماذج اللغوية الكبيرة (LLMs) على اتخاذ قرارات مونتاجية تعتمد على "الفهم السردي" وليس فقط التحليل البصري. قدمت الدراسة نموذج "L-Storyboard" الذي يحول اللقطات إلى بيانات نصية منظمة. وتوصلت النتائج إلى أن الذكاء الاصطناعي اللغوي تفوق في مهام "اختيار اللقطة التالية" و"ترتيب التسلسل الدرامي"، مما يثبت أن النماذج اللغوية تمتلك قدرة على التفكير الإخراجي المنطقي.</a:t>
            </a:r>
            <a:endParaRPr sz="1100">
              <a:solidFill>
                <a:schemeClr val="dk1"/>
              </a:solidFill>
              <a:latin typeface="Cairo"/>
              <a:ea typeface="Cairo"/>
              <a:cs typeface="Cairo"/>
              <a:sym typeface="Cairo"/>
            </a:endParaRPr>
          </a:p>
          <a:p>
            <a:pPr indent="-298450" lvl="0" marL="457200" rtl="1" algn="r">
              <a:lnSpc>
                <a:spcPct val="115000"/>
              </a:lnSpc>
              <a:spcBef>
                <a:spcPts val="1200"/>
              </a:spcBef>
              <a:spcAft>
                <a:spcPts val="0"/>
              </a:spcAft>
              <a:buClr>
                <a:schemeClr val="dk1"/>
              </a:buClr>
              <a:buSzPts val="1100"/>
              <a:buChar char="●"/>
            </a:pPr>
            <a:r>
              <a:rPr b="1" lang="ar-EG" sz="1100">
                <a:solidFill>
                  <a:schemeClr val="dk1"/>
                </a:solidFill>
                <a:latin typeface="Cairo"/>
                <a:ea typeface="Cairo"/>
                <a:cs typeface="Cairo"/>
                <a:sym typeface="Cairo"/>
              </a:rPr>
              <a:t>المنهج والأسلوب</a:t>
            </a:r>
            <a:r>
              <a:rPr lang="ar-EG" sz="1100">
                <a:solidFill>
                  <a:schemeClr val="dk1"/>
                </a:solidFill>
                <a:latin typeface="Cairo"/>
                <a:ea typeface="Cairo"/>
                <a:cs typeface="Cairo"/>
                <a:sym typeface="Cairo"/>
              </a:rPr>
              <a:t>: اعتمدت الدراسة على المنهج التجريبي التقني من خلال بناء نموذج برمجى الإحصائي المقارن لقياس دقة "الآلة" في اتخاذ قرارات سردية مقابل "البشر".</a:t>
            </a:r>
            <a:endParaRPr sz="1100">
              <a:solidFill>
                <a:schemeClr val="dk1"/>
              </a:solidFill>
              <a:latin typeface="Cairo"/>
              <a:ea typeface="Cairo"/>
              <a:cs typeface="Cairo"/>
              <a:sym typeface="Cairo"/>
            </a:endParaRPr>
          </a:p>
          <a:p>
            <a:pPr indent="-298450" lvl="0" marL="457200" rtl="1" algn="r">
              <a:lnSpc>
                <a:spcPct val="115000"/>
              </a:lnSpc>
              <a:spcBef>
                <a:spcPts val="0"/>
              </a:spcBef>
              <a:spcAft>
                <a:spcPts val="0"/>
              </a:spcAft>
              <a:buClr>
                <a:schemeClr val="dk1"/>
              </a:buClr>
              <a:buSzPts val="1100"/>
              <a:buChar char="●"/>
            </a:pPr>
            <a:r>
              <a:rPr b="1" lang="ar-EG" sz="1100">
                <a:solidFill>
                  <a:schemeClr val="dk1"/>
                </a:solidFill>
                <a:latin typeface="Cairo"/>
                <a:ea typeface="Cairo"/>
                <a:cs typeface="Cairo"/>
                <a:sym typeface="Cairo"/>
              </a:rPr>
              <a:t>الفجوة البحثية</a:t>
            </a:r>
            <a:r>
              <a:rPr lang="ar-EG" sz="1100">
                <a:solidFill>
                  <a:schemeClr val="dk1"/>
                </a:solidFill>
                <a:latin typeface="Cairo"/>
                <a:ea typeface="Cairo"/>
                <a:cs typeface="Cairo"/>
                <a:sym typeface="Cairo"/>
              </a:rPr>
              <a:t>: ركزت الدراسة على</a:t>
            </a:r>
            <a:r>
              <a:rPr b="1" lang="ar-EG" sz="1100">
                <a:solidFill>
                  <a:schemeClr val="dk1"/>
                </a:solidFill>
                <a:latin typeface="Cairo"/>
                <a:ea typeface="Cairo"/>
                <a:cs typeface="Cairo"/>
                <a:sym typeface="Cairo"/>
              </a:rPr>
              <a:t> الجانب التقني البحت</a:t>
            </a:r>
            <a:r>
              <a:rPr lang="ar-EG" sz="1100">
                <a:solidFill>
                  <a:schemeClr val="dk1"/>
                </a:solidFill>
                <a:latin typeface="Cairo"/>
                <a:ea typeface="Cairo"/>
                <a:cs typeface="Cairo"/>
                <a:sym typeface="Cairo"/>
              </a:rPr>
              <a:t> (القدرة على التفكير المنطقي للنماذج)، لكنها </a:t>
            </a:r>
            <a:r>
              <a:rPr b="1" lang="ar-EG" sz="1100">
                <a:solidFill>
                  <a:schemeClr val="dk1"/>
                </a:solidFill>
                <a:latin typeface="Cairo"/>
                <a:ea typeface="Cairo"/>
                <a:cs typeface="Cairo"/>
                <a:sym typeface="Cairo"/>
              </a:rPr>
              <a:t>لم تدرس الجانب المؤسسي</a:t>
            </a:r>
            <a:r>
              <a:rPr lang="ar-EG" sz="1100">
                <a:solidFill>
                  <a:schemeClr val="dk1"/>
                </a:solidFill>
                <a:latin typeface="Cairo"/>
                <a:ea typeface="Cairo"/>
                <a:cs typeface="Cairo"/>
                <a:sym typeface="Cairo"/>
              </a:rPr>
              <a:t>؛ أي كيف </a:t>
            </a:r>
            <a:r>
              <a:rPr b="1" lang="ar-EG" sz="1100">
                <a:solidFill>
                  <a:schemeClr val="dk1"/>
                </a:solidFill>
                <a:latin typeface="Cairo"/>
                <a:ea typeface="Cairo"/>
                <a:cs typeface="Cairo"/>
                <a:sym typeface="Cairo"/>
              </a:rPr>
              <a:t>تتقبل المؤسسات الإعلامية </a:t>
            </a:r>
            <a:r>
              <a:rPr lang="ar-EG" sz="1100">
                <a:solidFill>
                  <a:schemeClr val="dk1"/>
                </a:solidFill>
                <a:latin typeface="Cairo"/>
                <a:ea typeface="Cairo"/>
                <a:cs typeface="Cairo"/>
                <a:sym typeface="Cairo"/>
              </a:rPr>
              <a:t>الكبرى هذه القرارات الآلية، وهو ما ناقشة البحث الحالي بالتطبيق على (المتحدة ومجلس الوزراء).</a:t>
            </a:r>
            <a:endParaRPr sz="1100">
              <a:latin typeface="Cairo"/>
              <a:ea typeface="Cairo"/>
              <a:cs typeface="Cairo"/>
              <a:sym typeface="Cairo"/>
            </a:endParaRPr>
          </a:p>
        </p:txBody>
      </p:sp>
      <p:sp>
        <p:nvSpPr>
          <p:cNvPr id="125" name="Google Shape;125;p17"/>
          <p:cNvSpPr/>
          <p:nvPr/>
        </p:nvSpPr>
        <p:spPr>
          <a:xfrm>
            <a:off x="152400" y="4800600"/>
            <a:ext cx="6858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b="1" lang="ar-EG" sz="1600">
                <a:latin typeface="Calibri"/>
                <a:ea typeface="Calibri"/>
                <a:cs typeface="Calibri"/>
                <a:sym typeface="Calibri"/>
              </a:rPr>
              <a:t>5</a:t>
            </a:r>
            <a:endParaRPr b="1" sz="1600">
              <a:solidFill>
                <a:srgbClr val="000000"/>
              </a:solidFill>
              <a:latin typeface="Calibri"/>
              <a:ea typeface="Calibri"/>
              <a:cs typeface="Calibri"/>
              <a:sym typeface="Calibri"/>
            </a:endParaRPr>
          </a:p>
        </p:txBody>
      </p:sp>
      <p:sp>
        <p:nvSpPr>
          <p:cNvPr id="126" name="Google Shape;126;p17"/>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None/>
            </a:pPr>
            <a:r>
              <a:rPr lang="ar-EG" sz="2000">
                <a:solidFill>
                  <a:schemeClr val="lt1"/>
                </a:solidFill>
                <a:latin typeface="Cairo ExtraBold"/>
                <a:ea typeface="Cairo ExtraBold"/>
                <a:cs typeface="Cairo ExtraBold"/>
                <a:sym typeface="Cairo ExtraBold"/>
              </a:rPr>
              <a:t>الدراسات السابقة</a:t>
            </a:r>
            <a:endParaRPr b="1" sz="2400">
              <a:solidFill>
                <a:schemeClr val="lt1"/>
              </a:solidFill>
              <a:latin typeface="Calibri"/>
              <a:ea typeface="Calibri"/>
              <a:cs typeface="Calibri"/>
              <a:sym typeface="Calibri"/>
            </a:endParaRPr>
          </a:p>
        </p:txBody>
      </p:sp>
      <p:pic>
        <p:nvPicPr>
          <p:cNvPr id="127" name="Google Shape;127;p17" title="Screenshot 2026-04-22 at 1.27.39 PM.png"/>
          <p:cNvPicPr preferRelativeResize="0"/>
          <p:nvPr/>
        </p:nvPicPr>
        <p:blipFill>
          <a:blip r:embed="rId3">
            <a:alphaModFix/>
          </a:blip>
          <a:stretch>
            <a:fillRect/>
          </a:stretch>
        </p:blipFill>
        <p:spPr>
          <a:xfrm>
            <a:off x="0" y="544200"/>
            <a:ext cx="2809374" cy="392219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8"/>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 name="Google Shape;133;p18"/>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None/>
            </a:pPr>
            <a:r>
              <a:rPr lang="ar-EG" sz="2000">
                <a:solidFill>
                  <a:schemeClr val="lt1"/>
                </a:solidFill>
                <a:latin typeface="Cairo ExtraBold"/>
                <a:ea typeface="Cairo ExtraBold"/>
                <a:cs typeface="Cairo ExtraBold"/>
                <a:sym typeface="Cairo ExtraBold"/>
              </a:rPr>
              <a:t>الدراسات السابقة</a:t>
            </a:r>
            <a:endParaRPr sz="2000">
              <a:solidFill>
                <a:schemeClr val="lt1"/>
              </a:solidFill>
              <a:latin typeface="Cairo ExtraBold"/>
              <a:ea typeface="Cairo ExtraBold"/>
              <a:cs typeface="Cairo ExtraBold"/>
              <a:sym typeface="Cairo ExtraBold"/>
            </a:endParaRPr>
          </a:p>
        </p:txBody>
      </p:sp>
      <p:sp>
        <p:nvSpPr>
          <p:cNvPr id="134" name="Google Shape;134;p18"/>
          <p:cNvSpPr/>
          <p:nvPr/>
        </p:nvSpPr>
        <p:spPr>
          <a:xfrm>
            <a:off x="2603300" y="454200"/>
            <a:ext cx="6518700" cy="43080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r">
              <a:lnSpc>
                <a:spcPct val="115833"/>
              </a:lnSpc>
              <a:spcBef>
                <a:spcPts val="1200"/>
              </a:spcBef>
              <a:spcAft>
                <a:spcPts val="0"/>
              </a:spcAft>
              <a:buNone/>
            </a:pPr>
            <a:r>
              <a:rPr b="1" lang="ar-EG" sz="1000">
                <a:solidFill>
                  <a:schemeClr val="dk1"/>
                </a:solidFill>
                <a:latin typeface="Cairo"/>
                <a:ea typeface="Cairo"/>
                <a:cs typeface="Cairo"/>
                <a:sym typeface="Cairo"/>
              </a:rPr>
              <a:t>3</a:t>
            </a:r>
            <a:r>
              <a:rPr lang="ar-EG" sz="1000">
                <a:solidFill>
                  <a:schemeClr val="dk1"/>
                </a:solidFill>
                <a:latin typeface="Cairo"/>
                <a:ea typeface="Cairo"/>
                <a:cs typeface="Cairo"/>
                <a:sym typeface="Cairo"/>
              </a:rPr>
              <a:t>. دراسة (Girmaji et al., 2025) بعنوان: "</a:t>
            </a:r>
            <a:r>
              <a:rPr b="1" lang="ar-EG" sz="1000">
                <a:solidFill>
                  <a:schemeClr val="dk1"/>
                </a:solidFill>
                <a:latin typeface="Cairo"/>
                <a:ea typeface="Cairo"/>
                <a:cs typeface="Cairo"/>
                <a:sym typeface="Cairo"/>
              </a:rPr>
              <a:t>EditIQ: المونتاج السينمائي الآلي عبر تحليل الحوار</a:t>
            </a:r>
            <a:r>
              <a:rPr lang="ar-EG" sz="1000">
                <a:solidFill>
                  <a:schemeClr val="dk1"/>
                </a:solidFill>
                <a:latin typeface="Cairo"/>
                <a:ea typeface="Cairo"/>
                <a:cs typeface="Cairo"/>
                <a:sym typeface="Cairo"/>
              </a:rPr>
              <a:t>" تناولت هذه الدراسة أتمتة إنتاج البرامج والمقابلات الإعلامية من خلال ربط النماذج اللغوية (LLMs) بتحليل "سياق الكلام". وقام النظام باختيار زوايا الكاميرا وأحجام اللقطات بناءً على "قوة وتأثير الحوار". وأثبتت النتائج أن الذكاء الاصطناعي يمكنه محاكاة قرارات المخرج البشري في توزيع الكاميرات بناءً على فهم النص المنطوق.</a:t>
            </a:r>
            <a:endParaRPr sz="1000">
              <a:solidFill>
                <a:schemeClr val="dk1"/>
              </a:solidFill>
              <a:latin typeface="Cairo"/>
              <a:ea typeface="Cairo"/>
              <a:cs typeface="Cairo"/>
              <a:sym typeface="Cairo"/>
            </a:endParaRPr>
          </a:p>
          <a:p>
            <a:pPr indent="-292100" lvl="0" marL="457200" rtl="1" algn="r">
              <a:lnSpc>
                <a:spcPct val="115833"/>
              </a:lnSpc>
              <a:spcBef>
                <a:spcPts val="1200"/>
              </a:spcBef>
              <a:spcAft>
                <a:spcPts val="0"/>
              </a:spcAft>
              <a:buClr>
                <a:schemeClr val="dk1"/>
              </a:buClr>
              <a:buSzPts val="1000"/>
              <a:buChar char="●"/>
            </a:pPr>
            <a:r>
              <a:rPr b="1" lang="ar-EG" sz="1000">
                <a:solidFill>
                  <a:schemeClr val="dk1"/>
                </a:solidFill>
                <a:latin typeface="Cairo"/>
                <a:ea typeface="Cairo"/>
                <a:cs typeface="Cairo"/>
                <a:sym typeface="Cairo"/>
              </a:rPr>
              <a:t>المنهج والأسلوب</a:t>
            </a:r>
            <a:r>
              <a:rPr lang="ar-EG" sz="1000">
                <a:solidFill>
                  <a:schemeClr val="dk1"/>
                </a:solidFill>
                <a:latin typeface="Cairo"/>
                <a:ea typeface="Cairo"/>
                <a:cs typeface="Cairo"/>
                <a:sym typeface="Cairo"/>
              </a:rPr>
              <a:t>: استخدمت المنهج التجريبي القائم على محاكاة السلوك، واعتمدت إحصائياً على "معاملات الاتفاق" بين قرارات الذكاء الاصطناعي وقرارات المخرج البشري بناءً على تحليل الحوار.</a:t>
            </a:r>
            <a:endParaRPr sz="1000">
              <a:solidFill>
                <a:schemeClr val="dk1"/>
              </a:solidFill>
              <a:latin typeface="Cairo"/>
              <a:ea typeface="Cairo"/>
              <a:cs typeface="Cairo"/>
              <a:sym typeface="Cairo"/>
            </a:endParaRPr>
          </a:p>
          <a:p>
            <a:pPr indent="-292100" lvl="0" marL="457200" rtl="1" algn="r">
              <a:lnSpc>
                <a:spcPct val="115833"/>
              </a:lnSpc>
              <a:spcBef>
                <a:spcPts val="1200"/>
              </a:spcBef>
              <a:spcAft>
                <a:spcPts val="0"/>
              </a:spcAft>
              <a:buClr>
                <a:schemeClr val="dk1"/>
              </a:buClr>
              <a:buSzPts val="1000"/>
              <a:buChar char="●"/>
            </a:pPr>
            <a:r>
              <a:rPr b="1" lang="ar-EG" sz="1000">
                <a:solidFill>
                  <a:schemeClr val="dk1"/>
                </a:solidFill>
                <a:latin typeface="Cairo"/>
                <a:ea typeface="Cairo"/>
                <a:cs typeface="Cairo"/>
                <a:sym typeface="Cairo"/>
              </a:rPr>
              <a:t>الفجوة البحثية</a:t>
            </a:r>
            <a:r>
              <a:rPr lang="ar-EG" sz="1000">
                <a:solidFill>
                  <a:schemeClr val="dk1"/>
                </a:solidFill>
                <a:latin typeface="Cairo"/>
                <a:ea typeface="Cairo"/>
                <a:cs typeface="Cairo"/>
                <a:sym typeface="Cairo"/>
              </a:rPr>
              <a:t>: تظل هذه الدراسة </a:t>
            </a:r>
            <a:r>
              <a:rPr b="1" lang="ar-EG" sz="1000">
                <a:solidFill>
                  <a:schemeClr val="dk1"/>
                </a:solidFill>
                <a:latin typeface="Cairo"/>
                <a:ea typeface="Cairo"/>
                <a:cs typeface="Cairo"/>
                <a:sym typeface="Cairo"/>
              </a:rPr>
              <a:t>حبيسة "المختبر التجريبي</a:t>
            </a:r>
            <a:r>
              <a:rPr lang="ar-EG" sz="1000">
                <a:solidFill>
                  <a:schemeClr val="dk1"/>
                </a:solidFill>
                <a:latin typeface="Cairo"/>
                <a:ea typeface="Cairo"/>
                <a:cs typeface="Cairo"/>
                <a:sym typeface="Cairo"/>
              </a:rPr>
              <a:t>" وأتمتة المهام الروتينية (زوايا الكاميرا)، بينما انتقلت الدراسة الحالية إلى قياس "النية السلوكية"؛ أي هل سيستمر الممارس في استخدام هذه الأدوات فعلياً في عمله اليومي أم سيتوقف عند حد التجربة؟</a:t>
            </a:r>
            <a:endParaRPr sz="1000">
              <a:solidFill>
                <a:schemeClr val="dk1"/>
              </a:solidFill>
              <a:latin typeface="Cairo"/>
              <a:ea typeface="Cairo"/>
              <a:cs typeface="Cairo"/>
              <a:sym typeface="Cairo"/>
            </a:endParaRPr>
          </a:p>
          <a:p>
            <a:pPr indent="0" lvl="0" marL="0" rtl="1" algn="r">
              <a:lnSpc>
                <a:spcPct val="115833"/>
              </a:lnSpc>
              <a:spcBef>
                <a:spcPts val="1200"/>
              </a:spcBef>
              <a:spcAft>
                <a:spcPts val="0"/>
              </a:spcAft>
              <a:buNone/>
            </a:pPr>
            <a:r>
              <a:rPr b="1" lang="ar-EG" sz="1000">
                <a:solidFill>
                  <a:schemeClr val="dk1"/>
                </a:solidFill>
                <a:latin typeface="Cairo"/>
                <a:ea typeface="Cairo"/>
                <a:cs typeface="Cairo"/>
                <a:sym typeface="Cairo"/>
              </a:rPr>
              <a:t>4</a:t>
            </a:r>
            <a:r>
              <a:rPr lang="ar-EG" sz="1000">
                <a:solidFill>
                  <a:schemeClr val="dk1"/>
                </a:solidFill>
                <a:latin typeface="Cairo"/>
                <a:ea typeface="Cairo"/>
                <a:cs typeface="Cairo"/>
                <a:sym typeface="Cairo"/>
              </a:rPr>
              <a:t>. دراسة (Tsiavos &amp; Kitsios, 2025) بعنوان: "</a:t>
            </a:r>
            <a:r>
              <a:rPr b="1" lang="ar-EG" sz="1000">
                <a:solidFill>
                  <a:schemeClr val="dk1"/>
                </a:solidFill>
                <a:latin typeface="Cairo"/>
                <a:ea typeface="Cairo"/>
                <a:cs typeface="Cairo"/>
                <a:sym typeface="Cairo"/>
              </a:rPr>
              <a:t>التحول الرقمي في صناعة السينما والإعلام</a:t>
            </a:r>
            <a:r>
              <a:rPr lang="ar-EG" sz="1000">
                <a:solidFill>
                  <a:schemeClr val="dk1"/>
                </a:solidFill>
                <a:latin typeface="Cairo"/>
                <a:ea typeface="Cairo"/>
                <a:cs typeface="Cairo"/>
                <a:sym typeface="Cairo"/>
              </a:rPr>
              <a:t>" قدمت هذه الدراسة رؤية شاملة وتاريخية لتحليل أثر الذكاء الاصطناعي على "سلسلة القيمة" في الإعلام (الخلق، الإنتاج، التوزيع). وأكدت الدراسة أن النماذج اللغوية أحدثت طفرة في مرحلة "ما قبل الإنتاج" و"ما بعد الإنتاج"، محذرة في الوقت ذاته من التحديات الأخلاقية المتعلقة بحقوق الملكية الفكرية والخصوصية.</a:t>
            </a:r>
            <a:endParaRPr sz="1000">
              <a:solidFill>
                <a:schemeClr val="dk1"/>
              </a:solidFill>
              <a:latin typeface="Cairo"/>
              <a:ea typeface="Cairo"/>
              <a:cs typeface="Cairo"/>
              <a:sym typeface="Cairo"/>
            </a:endParaRPr>
          </a:p>
          <a:p>
            <a:pPr indent="-292100" lvl="0" marL="457200" rtl="1" algn="r">
              <a:lnSpc>
                <a:spcPct val="115833"/>
              </a:lnSpc>
              <a:spcBef>
                <a:spcPts val="1200"/>
              </a:spcBef>
              <a:spcAft>
                <a:spcPts val="0"/>
              </a:spcAft>
              <a:buClr>
                <a:schemeClr val="dk1"/>
              </a:buClr>
              <a:buSzPts val="1000"/>
              <a:buChar char="●"/>
            </a:pPr>
            <a:r>
              <a:rPr b="1" lang="ar-EG" sz="1000">
                <a:solidFill>
                  <a:schemeClr val="dk1"/>
                </a:solidFill>
                <a:latin typeface="Cairo"/>
                <a:ea typeface="Cairo"/>
                <a:cs typeface="Cairo"/>
                <a:sym typeface="Cairo"/>
              </a:rPr>
              <a:t>المنهج والأسلوب</a:t>
            </a:r>
            <a:r>
              <a:rPr lang="ar-EG" sz="1000">
                <a:solidFill>
                  <a:schemeClr val="dk1"/>
                </a:solidFill>
                <a:latin typeface="Cairo"/>
                <a:ea typeface="Cairo"/>
                <a:cs typeface="Cairo"/>
                <a:sym typeface="Cairo"/>
              </a:rPr>
              <a:t>: اعتمدت المنهج الوصفي التحليلي الاستشرافي، واستخدمت أسلوب التحليل النوعي لمخاطر الذكاء الاصطناعي وتحديات الملكية الفكرية.</a:t>
            </a:r>
            <a:endParaRPr sz="1000">
              <a:solidFill>
                <a:schemeClr val="dk1"/>
              </a:solidFill>
              <a:latin typeface="Cairo"/>
              <a:ea typeface="Cairo"/>
              <a:cs typeface="Cairo"/>
              <a:sym typeface="Cairo"/>
            </a:endParaRPr>
          </a:p>
          <a:p>
            <a:pPr indent="-292100" lvl="0" marL="457200" rtl="1" algn="r">
              <a:lnSpc>
                <a:spcPct val="115833"/>
              </a:lnSpc>
              <a:spcBef>
                <a:spcPts val="1200"/>
              </a:spcBef>
              <a:spcAft>
                <a:spcPts val="1200"/>
              </a:spcAft>
              <a:buClr>
                <a:schemeClr val="dk1"/>
              </a:buClr>
              <a:buSzPts val="1000"/>
              <a:buChar char="●"/>
            </a:pPr>
            <a:r>
              <a:rPr b="1" lang="ar-EG" sz="1000">
                <a:solidFill>
                  <a:schemeClr val="dk1"/>
                </a:solidFill>
                <a:latin typeface="Cairo"/>
                <a:ea typeface="Cairo"/>
                <a:cs typeface="Cairo"/>
                <a:sym typeface="Cairo"/>
              </a:rPr>
              <a:t>الفجوة البحثية</a:t>
            </a:r>
            <a:r>
              <a:rPr lang="ar-EG" sz="1000">
                <a:solidFill>
                  <a:schemeClr val="dk1"/>
                </a:solidFill>
                <a:latin typeface="Cairo"/>
                <a:ea typeface="Cairo"/>
                <a:cs typeface="Cairo"/>
                <a:sym typeface="Cairo"/>
              </a:rPr>
              <a:t>: هذه الدراسة قدمت "</a:t>
            </a:r>
            <a:r>
              <a:rPr b="1" lang="ar-EG" sz="1000">
                <a:solidFill>
                  <a:schemeClr val="dk1"/>
                </a:solidFill>
                <a:latin typeface="Cairo"/>
                <a:ea typeface="Cairo"/>
                <a:cs typeface="Cairo"/>
                <a:sym typeface="Cairo"/>
              </a:rPr>
              <a:t>إطاراً نظرياً عاماً</a:t>
            </a:r>
            <a:r>
              <a:rPr lang="ar-EG" sz="1000">
                <a:solidFill>
                  <a:schemeClr val="dk1"/>
                </a:solidFill>
                <a:latin typeface="Cairo"/>
                <a:ea typeface="Cairo"/>
                <a:cs typeface="Cairo"/>
                <a:sym typeface="Cairo"/>
              </a:rPr>
              <a:t>" للتحول الرقمي، لكنها افتقرت إلى "</a:t>
            </a:r>
            <a:r>
              <a:rPr b="1" lang="ar-EG" sz="1000">
                <a:solidFill>
                  <a:schemeClr val="dk1"/>
                </a:solidFill>
                <a:latin typeface="Cairo"/>
                <a:ea typeface="Cairo"/>
                <a:cs typeface="Cairo"/>
                <a:sym typeface="Cairo"/>
              </a:rPr>
              <a:t>البيانات الميدانية الكمية</a:t>
            </a:r>
            <a:r>
              <a:rPr lang="ar-EG" sz="1000">
                <a:solidFill>
                  <a:schemeClr val="dk1"/>
                </a:solidFill>
                <a:latin typeface="Cairo"/>
                <a:ea typeface="Cairo"/>
                <a:cs typeface="Cairo"/>
                <a:sym typeface="Cairo"/>
              </a:rPr>
              <a:t>"؛  سدت هذه الفجوة بتحويل التوقعات النظرية إلى أرقام ونسب مئوية حقيقية تعكس واقع السوق الإعلامي المصري في 2026.</a:t>
            </a:r>
            <a:endParaRPr sz="1000">
              <a:solidFill>
                <a:schemeClr val="dk1"/>
              </a:solidFill>
              <a:latin typeface="Cairo"/>
              <a:ea typeface="Cairo"/>
              <a:cs typeface="Cairo"/>
              <a:sym typeface="Cairo"/>
            </a:endParaRPr>
          </a:p>
        </p:txBody>
      </p:sp>
      <p:sp>
        <p:nvSpPr>
          <p:cNvPr id="135" name="Google Shape;135;p18"/>
          <p:cNvSpPr/>
          <p:nvPr/>
        </p:nvSpPr>
        <p:spPr>
          <a:xfrm>
            <a:off x="152400" y="4800600"/>
            <a:ext cx="6858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b="1" lang="ar-EG" sz="1600">
                <a:latin typeface="Calibri"/>
                <a:ea typeface="Calibri"/>
                <a:cs typeface="Calibri"/>
                <a:sym typeface="Calibri"/>
              </a:rPr>
              <a:t>6</a:t>
            </a:r>
            <a:endParaRPr b="1" sz="1600">
              <a:solidFill>
                <a:srgbClr val="000000"/>
              </a:solidFill>
              <a:latin typeface="Calibri"/>
              <a:ea typeface="Calibri"/>
              <a:cs typeface="Calibri"/>
              <a:sym typeface="Calibri"/>
            </a:endParaRPr>
          </a:p>
        </p:txBody>
      </p:sp>
      <p:pic>
        <p:nvPicPr>
          <p:cNvPr id="136" name="Google Shape;136;p18" title="Screenshot 2026-04-22 at 1.27.49 PM.png"/>
          <p:cNvPicPr preferRelativeResize="0"/>
          <p:nvPr/>
        </p:nvPicPr>
        <p:blipFill>
          <a:blip r:embed="rId3">
            <a:alphaModFix/>
          </a:blip>
          <a:stretch>
            <a:fillRect/>
          </a:stretch>
        </p:blipFill>
        <p:spPr>
          <a:xfrm>
            <a:off x="0" y="857825"/>
            <a:ext cx="2683199" cy="36506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9"/>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 name="Google Shape;142;p19"/>
          <p:cNvSpPr/>
          <p:nvPr/>
        </p:nvSpPr>
        <p:spPr>
          <a:xfrm>
            <a:off x="3007025" y="637425"/>
            <a:ext cx="6060900" cy="41232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rtl="1" algn="r">
              <a:lnSpc>
                <a:spcPct val="115833"/>
              </a:lnSpc>
              <a:spcBef>
                <a:spcPts val="1200"/>
              </a:spcBef>
              <a:spcAft>
                <a:spcPts val="0"/>
              </a:spcAft>
              <a:buNone/>
            </a:pPr>
            <a:r>
              <a:rPr b="1" lang="ar-EG" sz="1000">
                <a:solidFill>
                  <a:schemeClr val="dk1"/>
                </a:solidFill>
                <a:latin typeface="Cairo"/>
                <a:ea typeface="Cairo"/>
                <a:cs typeface="Cairo"/>
                <a:sym typeface="Cairo"/>
              </a:rPr>
              <a:t>5</a:t>
            </a:r>
            <a:r>
              <a:rPr lang="ar-EG" sz="1200">
                <a:solidFill>
                  <a:schemeClr val="dk1"/>
                </a:solidFill>
                <a:latin typeface="Cairo"/>
                <a:ea typeface="Cairo"/>
                <a:cs typeface="Cairo"/>
                <a:sym typeface="Cairo"/>
              </a:rPr>
              <a:t>. دراسة (Wang &amp; Chilton, 2026) بعنوان: "</a:t>
            </a:r>
            <a:r>
              <a:rPr b="1" lang="ar-EG" sz="1200">
                <a:solidFill>
                  <a:schemeClr val="dk1"/>
                </a:solidFill>
                <a:latin typeface="Cairo"/>
                <a:ea typeface="Cairo"/>
                <a:cs typeface="Cairo"/>
                <a:sym typeface="Cairo"/>
              </a:rPr>
              <a:t>إعادة كتابة الفيديو: إعادة صياغة اللقطات عبر النص</a:t>
            </a:r>
            <a:r>
              <a:rPr lang="ar-EG" sz="1200">
                <a:solidFill>
                  <a:schemeClr val="dk1"/>
                </a:solidFill>
                <a:latin typeface="Cairo"/>
                <a:ea typeface="Cairo"/>
                <a:cs typeface="Cairo"/>
                <a:sym typeface="Cairo"/>
              </a:rPr>
              <a:t>" بحثت هذه الدراسة في مفهوم "اللغة كواجهة استخدام"، حيث اختبرت قدرة الإعلاميين على تعديل عناصر الفيديو (مثل الألوان، الشخصيات، أو الخلفيات) بمجرد "إعادة كتابة" وصف المشهد نصياً. وخلصت الدراسة إلى أن هذا التوجه يساهم في "ديمقراطية الإنتاج"، حيث يُمكّن الإعلاميين من إجراء تعديلات معقدة دون الحاجة لمهارات تقنية عميقة في برامج المونتاج التقليدية</a:t>
            </a:r>
            <a:endParaRPr b="1" sz="1200">
              <a:solidFill>
                <a:schemeClr val="dk1"/>
              </a:solidFill>
              <a:latin typeface="Cairo"/>
              <a:ea typeface="Cairo"/>
              <a:cs typeface="Cairo"/>
              <a:sym typeface="Cairo"/>
            </a:endParaRPr>
          </a:p>
          <a:p>
            <a:pPr indent="-304800" lvl="0" marL="457200" rtl="1" algn="r">
              <a:lnSpc>
                <a:spcPct val="115833"/>
              </a:lnSpc>
              <a:spcBef>
                <a:spcPts val="1200"/>
              </a:spcBef>
              <a:spcAft>
                <a:spcPts val="0"/>
              </a:spcAft>
              <a:buClr>
                <a:schemeClr val="dk1"/>
              </a:buClr>
              <a:buSzPts val="1200"/>
              <a:buFont typeface="Cairo"/>
              <a:buChar char="●"/>
            </a:pPr>
            <a:r>
              <a:rPr b="1" lang="ar-EG" sz="1200">
                <a:solidFill>
                  <a:schemeClr val="dk1"/>
                </a:solidFill>
                <a:latin typeface="Cairo"/>
                <a:ea typeface="Cairo"/>
                <a:cs typeface="Cairo"/>
                <a:sym typeface="Cairo"/>
              </a:rPr>
              <a:t>المنهج والأسلوب:</a:t>
            </a:r>
            <a:r>
              <a:rPr lang="ar-EG" sz="1200">
                <a:solidFill>
                  <a:schemeClr val="dk1"/>
                </a:solidFill>
                <a:latin typeface="Cairo"/>
                <a:ea typeface="Cairo"/>
                <a:cs typeface="Cairo"/>
                <a:sym typeface="Cairo"/>
              </a:rPr>
              <a:t> اعتمدت المنهج الاستكشافي لتحليل مفهوم "اللغة كواجهة استخدام". استخدمت مقاييس "سهولة الاستخدام" الكمية لتحليل قدرة غير المتخصصين على الإنتاج.</a:t>
            </a:r>
            <a:endParaRPr sz="1200">
              <a:solidFill>
                <a:schemeClr val="dk1"/>
              </a:solidFill>
              <a:latin typeface="Cairo"/>
              <a:ea typeface="Cairo"/>
              <a:cs typeface="Cairo"/>
              <a:sym typeface="Cairo"/>
            </a:endParaRPr>
          </a:p>
          <a:p>
            <a:pPr indent="-304800" lvl="0" marL="457200" rtl="1" algn="r">
              <a:lnSpc>
                <a:spcPct val="115833"/>
              </a:lnSpc>
              <a:spcBef>
                <a:spcPts val="1200"/>
              </a:spcBef>
              <a:spcAft>
                <a:spcPts val="0"/>
              </a:spcAft>
              <a:buClr>
                <a:schemeClr val="dk1"/>
              </a:buClr>
              <a:buSzPts val="1200"/>
              <a:buChar char="●"/>
            </a:pPr>
            <a:r>
              <a:rPr b="1" lang="ar-EG" sz="1200">
                <a:solidFill>
                  <a:schemeClr val="dk1"/>
                </a:solidFill>
                <a:latin typeface="Cairo"/>
                <a:ea typeface="Cairo"/>
                <a:cs typeface="Cairo"/>
                <a:sym typeface="Cairo"/>
              </a:rPr>
              <a:t>الفجوة البحثية:</a:t>
            </a:r>
            <a:r>
              <a:rPr lang="ar-EG" sz="1200">
                <a:solidFill>
                  <a:schemeClr val="dk1"/>
                </a:solidFill>
                <a:latin typeface="Cairo"/>
                <a:ea typeface="Cairo"/>
                <a:cs typeface="Cairo"/>
                <a:sym typeface="Cairo"/>
              </a:rPr>
              <a:t> ركزت الدراسة على "ديمقراطية الإنتاج" (أي جعل الإنتاج سهلاً للجميع)، لكنها </a:t>
            </a:r>
            <a:r>
              <a:rPr b="1" lang="ar-EG" sz="1200">
                <a:solidFill>
                  <a:schemeClr val="dk1"/>
                </a:solidFill>
                <a:latin typeface="Cairo"/>
                <a:ea typeface="Cairo"/>
                <a:cs typeface="Cairo"/>
                <a:sym typeface="Cairo"/>
              </a:rPr>
              <a:t>تجاهلت</a:t>
            </a:r>
            <a:r>
              <a:rPr lang="ar-EG" sz="1200">
                <a:solidFill>
                  <a:schemeClr val="dk1"/>
                </a:solidFill>
                <a:latin typeface="Cairo"/>
                <a:ea typeface="Cairo"/>
                <a:cs typeface="Cairo"/>
                <a:sym typeface="Cairo"/>
              </a:rPr>
              <a:t> "</a:t>
            </a:r>
            <a:r>
              <a:rPr b="1" lang="ar-EG" sz="1200">
                <a:solidFill>
                  <a:schemeClr val="dk1"/>
                </a:solidFill>
                <a:latin typeface="Cairo"/>
                <a:ea typeface="Cairo"/>
                <a:cs typeface="Cairo"/>
                <a:sym typeface="Cairo"/>
              </a:rPr>
              <a:t>محور الموثوقية والأخلاقيات</a:t>
            </a:r>
            <a:r>
              <a:rPr lang="ar-EG" sz="1200">
                <a:solidFill>
                  <a:schemeClr val="dk1"/>
                </a:solidFill>
                <a:latin typeface="Cairo"/>
                <a:ea typeface="Cairo"/>
                <a:cs typeface="Cairo"/>
                <a:sym typeface="Cairo"/>
              </a:rPr>
              <a:t>" في المحتوى الناتج، وهو المحور الذي أثبتت الدراسة الحالية أنه يمثل التحدي الأكبر للممارسين المهنيين.</a:t>
            </a:r>
            <a:endParaRPr sz="1200">
              <a:solidFill>
                <a:schemeClr val="dk1"/>
              </a:solidFill>
              <a:latin typeface="Cairo"/>
              <a:ea typeface="Cairo"/>
              <a:cs typeface="Cairo"/>
              <a:sym typeface="Cairo"/>
            </a:endParaRPr>
          </a:p>
          <a:p>
            <a:pPr indent="0" lvl="0" marL="457200" rtl="1" algn="r">
              <a:lnSpc>
                <a:spcPct val="115833"/>
              </a:lnSpc>
              <a:spcBef>
                <a:spcPts val="1200"/>
              </a:spcBef>
              <a:spcAft>
                <a:spcPts val="1200"/>
              </a:spcAft>
              <a:buNone/>
            </a:pPr>
            <a:r>
              <a:t/>
            </a:r>
            <a:endParaRPr sz="1300">
              <a:solidFill>
                <a:schemeClr val="dk1"/>
              </a:solidFill>
              <a:latin typeface="Cairo"/>
              <a:ea typeface="Cairo"/>
              <a:cs typeface="Cairo"/>
              <a:sym typeface="Cairo"/>
            </a:endParaRPr>
          </a:p>
        </p:txBody>
      </p:sp>
      <p:sp>
        <p:nvSpPr>
          <p:cNvPr id="143" name="Google Shape;143;p19"/>
          <p:cNvSpPr/>
          <p:nvPr/>
        </p:nvSpPr>
        <p:spPr>
          <a:xfrm>
            <a:off x="152400" y="4800600"/>
            <a:ext cx="6858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b="1" lang="ar-EG" sz="1600">
                <a:latin typeface="Calibri"/>
                <a:ea typeface="Calibri"/>
                <a:cs typeface="Calibri"/>
                <a:sym typeface="Calibri"/>
              </a:rPr>
              <a:t>7</a:t>
            </a:r>
            <a:endParaRPr b="1" sz="1600">
              <a:solidFill>
                <a:srgbClr val="000000"/>
              </a:solidFill>
              <a:latin typeface="Calibri"/>
              <a:ea typeface="Calibri"/>
              <a:cs typeface="Calibri"/>
              <a:sym typeface="Calibri"/>
            </a:endParaRPr>
          </a:p>
        </p:txBody>
      </p:sp>
      <p:sp>
        <p:nvSpPr>
          <p:cNvPr id="144" name="Google Shape;144;p19"/>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None/>
            </a:pPr>
            <a:r>
              <a:rPr lang="ar-EG" sz="2000">
                <a:solidFill>
                  <a:schemeClr val="lt1"/>
                </a:solidFill>
                <a:latin typeface="Cairo ExtraBold"/>
                <a:ea typeface="Cairo ExtraBold"/>
                <a:cs typeface="Cairo ExtraBold"/>
                <a:sym typeface="Cairo ExtraBold"/>
              </a:rPr>
              <a:t>الدراسات السابقة</a:t>
            </a:r>
            <a:endParaRPr sz="2000">
              <a:solidFill>
                <a:schemeClr val="lt1"/>
              </a:solidFill>
              <a:latin typeface="Cairo ExtraBold"/>
              <a:ea typeface="Cairo ExtraBold"/>
              <a:cs typeface="Cairo ExtraBold"/>
              <a:sym typeface="Cairo ExtraBold"/>
            </a:endParaRPr>
          </a:p>
        </p:txBody>
      </p:sp>
      <p:pic>
        <p:nvPicPr>
          <p:cNvPr id="145" name="Google Shape;145;p19" title="Screenshot 2026-04-22 at 1.27.29 PM.png"/>
          <p:cNvPicPr preferRelativeResize="0"/>
          <p:nvPr/>
        </p:nvPicPr>
        <p:blipFill>
          <a:blip r:embed="rId3">
            <a:alphaModFix/>
          </a:blip>
          <a:stretch>
            <a:fillRect/>
          </a:stretch>
        </p:blipFill>
        <p:spPr>
          <a:xfrm>
            <a:off x="84125" y="561000"/>
            <a:ext cx="3128976" cy="3918000"/>
          </a:xfrm>
          <a:prstGeom prst="rect">
            <a:avLst/>
          </a:prstGeom>
          <a:solidFill>
            <a:schemeClr val="lt1"/>
          </a:solidFill>
          <a:ln cap="flat" cmpd="sng" w="25400">
            <a:solidFill>
              <a:schemeClr val="lt1"/>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0"/>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20"/>
          <p:cNvSpPr/>
          <p:nvPr/>
        </p:nvSpPr>
        <p:spPr>
          <a:xfrm>
            <a:off x="11348" y="0"/>
            <a:ext cx="9144000" cy="4002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 name="Google Shape;152;p20"/>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EG" sz="1800">
                <a:latin typeface="Calibri"/>
                <a:ea typeface="Calibri"/>
                <a:cs typeface="Calibri"/>
                <a:sym typeface="Calibri"/>
              </a:rPr>
              <a:t>8</a:t>
            </a:r>
            <a:endParaRPr/>
          </a:p>
        </p:txBody>
      </p:sp>
      <p:sp>
        <p:nvSpPr>
          <p:cNvPr id="153" name="Google Shape;153;p20"/>
          <p:cNvSpPr/>
          <p:nvPr/>
        </p:nvSpPr>
        <p:spPr>
          <a:xfrm>
            <a:off x="20150" y="728875"/>
            <a:ext cx="9121200" cy="40719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330200" lvl="0" marL="457200" rtl="1" algn="r">
              <a:lnSpc>
                <a:spcPct val="115000"/>
              </a:lnSpc>
              <a:spcBef>
                <a:spcPts val="0"/>
              </a:spcBef>
              <a:spcAft>
                <a:spcPts val="0"/>
              </a:spcAft>
              <a:buClr>
                <a:schemeClr val="dk1"/>
              </a:buClr>
              <a:buSzPts val="1600"/>
              <a:buFont typeface="Cairo"/>
              <a:buAutoNum type="arabicPeriod"/>
            </a:pPr>
            <a:r>
              <a:rPr b="1" lang="ar-EG" sz="1300">
                <a:solidFill>
                  <a:schemeClr val="dk1"/>
                </a:solidFill>
                <a:latin typeface="Cairo"/>
                <a:ea typeface="Cairo"/>
                <a:cs typeface="Cairo"/>
                <a:sym typeface="Cairo"/>
              </a:rPr>
              <a:t>الفجوة الإجرائية في سلاسل الإمداد</a:t>
            </a:r>
            <a:r>
              <a:rPr lang="ar-EG" sz="1300">
                <a:solidFill>
                  <a:schemeClr val="dk1"/>
                </a:solidFill>
                <a:latin typeface="Cairo"/>
                <a:ea typeface="Cairo"/>
                <a:cs typeface="Cairo"/>
                <a:sym typeface="Cairo"/>
              </a:rPr>
              <a:t>: تفتقر الدراسات السابقة إلى </a:t>
            </a:r>
            <a:r>
              <a:rPr b="1" lang="ar-EG" sz="1300">
                <a:solidFill>
                  <a:schemeClr val="dk1"/>
                </a:solidFill>
                <a:latin typeface="Cairo"/>
                <a:ea typeface="Cairo"/>
                <a:cs typeface="Cairo"/>
                <a:sym typeface="Cairo"/>
              </a:rPr>
              <a:t>التوصيف الدقيق لأثر </a:t>
            </a:r>
            <a:r>
              <a:rPr lang="ar-EG" sz="1300">
                <a:solidFill>
                  <a:schemeClr val="dk1"/>
                </a:solidFill>
                <a:latin typeface="Cairo"/>
                <a:ea typeface="Cairo"/>
                <a:cs typeface="Cairo"/>
                <a:sym typeface="Cairo"/>
              </a:rPr>
              <a:t>النماذج اللغوية الكبيرة (</a:t>
            </a:r>
            <a:r>
              <a:rPr b="1" lang="ar-EG" sz="1300">
                <a:solidFill>
                  <a:schemeClr val="dk1"/>
                </a:solidFill>
                <a:latin typeface="Cairo"/>
                <a:ea typeface="Cairo"/>
                <a:cs typeface="Cairo"/>
                <a:sym typeface="Cairo"/>
              </a:rPr>
              <a:t>LLMs</a:t>
            </a:r>
            <a:r>
              <a:rPr lang="ar-EG" sz="1300">
                <a:solidFill>
                  <a:schemeClr val="dk1"/>
                </a:solidFill>
                <a:latin typeface="Cairo"/>
                <a:ea typeface="Cairo"/>
                <a:cs typeface="Cairo"/>
                <a:sym typeface="Cairo"/>
              </a:rPr>
              <a:t>) على المهام التفصيلية داخل </a:t>
            </a:r>
            <a:r>
              <a:rPr b="1" lang="ar-EG" sz="1300">
                <a:solidFill>
                  <a:schemeClr val="dk1"/>
                </a:solidFill>
                <a:latin typeface="Cairo"/>
                <a:ea typeface="Cairo"/>
                <a:cs typeface="Cairo"/>
                <a:sym typeface="Cairo"/>
              </a:rPr>
              <a:t>غرف الأخبار ووحدات المونتاج</a:t>
            </a:r>
            <a:r>
              <a:rPr lang="ar-EG" sz="1300">
                <a:solidFill>
                  <a:schemeClr val="dk1"/>
                </a:solidFill>
                <a:latin typeface="Cairo"/>
                <a:ea typeface="Cairo"/>
                <a:cs typeface="Cairo"/>
                <a:sym typeface="Cairo"/>
              </a:rPr>
              <a:t>، خاصة فيما يتعلق بالانتقال من مرحلة "التنفيذ اليدوي" إلى "الإدارة الإبداعية" للأنظمة الذكية.</a:t>
            </a:r>
            <a:endParaRPr sz="1300">
              <a:solidFill>
                <a:schemeClr val="dk1"/>
              </a:solidFill>
              <a:latin typeface="Cairo"/>
              <a:ea typeface="Cairo"/>
              <a:cs typeface="Cairo"/>
              <a:sym typeface="Cairo"/>
            </a:endParaRPr>
          </a:p>
          <a:p>
            <a:pPr indent="-330200" lvl="0" marL="457200" rtl="1" algn="r">
              <a:lnSpc>
                <a:spcPct val="115000"/>
              </a:lnSpc>
              <a:spcBef>
                <a:spcPts val="1200"/>
              </a:spcBef>
              <a:spcAft>
                <a:spcPts val="0"/>
              </a:spcAft>
              <a:buClr>
                <a:schemeClr val="dk1"/>
              </a:buClr>
              <a:buSzPts val="1600"/>
              <a:buFont typeface="Cairo"/>
              <a:buAutoNum type="arabicPeriod"/>
            </a:pPr>
            <a:r>
              <a:rPr b="1" lang="ar-EG" sz="1300">
                <a:solidFill>
                  <a:schemeClr val="dk1"/>
                </a:solidFill>
                <a:latin typeface="Cairo"/>
                <a:ea typeface="Cairo"/>
                <a:cs typeface="Cairo"/>
                <a:sym typeface="Cairo"/>
              </a:rPr>
              <a:t>ندرة الدراسات التطبيقية على البيئة الإعلامية المصرية</a:t>
            </a:r>
            <a:r>
              <a:rPr lang="ar-EG" sz="1300">
                <a:solidFill>
                  <a:schemeClr val="dk1"/>
                </a:solidFill>
                <a:latin typeface="Cairo"/>
                <a:ea typeface="Cairo"/>
                <a:cs typeface="Cairo"/>
                <a:sym typeface="Cairo"/>
              </a:rPr>
              <a:t>: لوحظ وجود نقص في الدراسات الميدانية التي تقيس استجابة الكوادر المهنية في المؤسسات الإعلامية الوطنية الكبرى (مثل الهيئة الوطنية للإعلام أو الشركة المتحدة) للتحول الرقمي المعتمد على النماذج متعددة الوسائط (LMMs) لعام 2026.</a:t>
            </a:r>
            <a:endParaRPr sz="1300">
              <a:solidFill>
                <a:schemeClr val="dk1"/>
              </a:solidFill>
              <a:latin typeface="Cairo"/>
              <a:ea typeface="Cairo"/>
              <a:cs typeface="Cairo"/>
              <a:sym typeface="Cairo"/>
            </a:endParaRPr>
          </a:p>
          <a:p>
            <a:pPr indent="-330200" lvl="0" marL="457200" rtl="1" algn="r">
              <a:lnSpc>
                <a:spcPct val="115000"/>
              </a:lnSpc>
              <a:spcBef>
                <a:spcPts val="1200"/>
              </a:spcBef>
              <a:spcAft>
                <a:spcPts val="0"/>
              </a:spcAft>
              <a:buClr>
                <a:schemeClr val="dk1"/>
              </a:buClr>
              <a:buSzPts val="1600"/>
              <a:buFont typeface="Cairo"/>
              <a:buAutoNum type="arabicPeriod"/>
            </a:pPr>
            <a:r>
              <a:rPr b="1" lang="ar-EG" sz="1300">
                <a:solidFill>
                  <a:schemeClr val="dk1"/>
                </a:solidFill>
                <a:latin typeface="Cairo"/>
                <a:ea typeface="Cairo"/>
                <a:cs typeface="Cairo"/>
                <a:sym typeface="Cairo"/>
              </a:rPr>
              <a:t>غياب التقييم المتكامل للأداء:</a:t>
            </a:r>
            <a:r>
              <a:rPr lang="ar-EG" sz="1300">
                <a:solidFill>
                  <a:schemeClr val="dk1"/>
                </a:solidFill>
                <a:latin typeface="Cairo"/>
                <a:ea typeface="Cairo"/>
                <a:cs typeface="Cairo"/>
                <a:sym typeface="Cairo"/>
              </a:rPr>
              <a:t> ركزت أغلب الأبحاث على "السرعة" كمعيار وحيد للنجاح، بينما تغفل الدراسات العلاقة الارتباطية بين استخدام هذه النماذج و"خماسية الأداء" التي تجمع بين ا</a:t>
            </a:r>
            <a:r>
              <a:rPr b="1" lang="ar-EG" sz="1300">
                <a:solidFill>
                  <a:schemeClr val="dk1"/>
                </a:solidFill>
                <a:latin typeface="Cairo"/>
                <a:ea typeface="Cairo"/>
                <a:cs typeface="Cairo"/>
                <a:sym typeface="Cairo"/>
              </a:rPr>
              <a:t>لكفاءة، الجودة، الابتكار، التحكم، والموثوقية</a:t>
            </a:r>
            <a:r>
              <a:rPr lang="ar-EG" sz="1300">
                <a:solidFill>
                  <a:schemeClr val="dk1"/>
                </a:solidFill>
                <a:latin typeface="Cairo"/>
                <a:ea typeface="Cairo"/>
                <a:cs typeface="Cairo"/>
                <a:sym typeface="Cairo"/>
              </a:rPr>
              <a:t> في آن واحد.</a:t>
            </a:r>
            <a:endParaRPr sz="1300">
              <a:solidFill>
                <a:schemeClr val="dk1"/>
              </a:solidFill>
              <a:latin typeface="Cairo"/>
              <a:ea typeface="Cairo"/>
              <a:cs typeface="Cairo"/>
              <a:sym typeface="Cairo"/>
            </a:endParaRPr>
          </a:p>
          <a:p>
            <a:pPr indent="-330200" lvl="0" marL="457200" rtl="1" algn="r">
              <a:lnSpc>
                <a:spcPct val="115000"/>
              </a:lnSpc>
              <a:spcBef>
                <a:spcPts val="1200"/>
              </a:spcBef>
              <a:spcAft>
                <a:spcPts val="0"/>
              </a:spcAft>
              <a:buClr>
                <a:schemeClr val="dk1"/>
              </a:buClr>
              <a:buSzPts val="1600"/>
              <a:buFont typeface="Cairo"/>
              <a:buAutoNum type="arabicPeriod"/>
            </a:pPr>
            <a:r>
              <a:rPr b="1" lang="ar-EG" sz="1300">
                <a:solidFill>
                  <a:schemeClr val="dk1"/>
                </a:solidFill>
                <a:latin typeface="Cairo"/>
                <a:ea typeface="Cairo"/>
                <a:cs typeface="Cairo"/>
                <a:sym typeface="Cairo"/>
              </a:rPr>
              <a:t>الفجوة بين التخصصات الإعلامية:</a:t>
            </a:r>
            <a:r>
              <a:rPr lang="ar-EG" sz="1300">
                <a:solidFill>
                  <a:schemeClr val="dk1"/>
                </a:solidFill>
                <a:latin typeface="Cairo"/>
                <a:ea typeface="Cairo"/>
                <a:cs typeface="Cairo"/>
                <a:sym typeface="Cairo"/>
              </a:rPr>
              <a:t> هناك حاجة ماسة لبحث مدي تفاوت تأثير هذه التقنيات بين التخصصات المختلفة (</a:t>
            </a:r>
            <a:r>
              <a:rPr b="1" lang="ar-EG" sz="1300">
                <a:solidFill>
                  <a:schemeClr val="dk1"/>
                </a:solidFill>
                <a:latin typeface="Cairo"/>
                <a:ea typeface="Cairo"/>
                <a:cs typeface="Cairo"/>
                <a:sym typeface="Cairo"/>
              </a:rPr>
              <a:t>مخرج، مونتير،مصمم الجرافيك، معد</a:t>
            </a:r>
            <a:r>
              <a:rPr lang="ar-EG" sz="1300">
                <a:solidFill>
                  <a:schemeClr val="dk1"/>
                </a:solidFill>
                <a:latin typeface="Cairo"/>
                <a:ea typeface="Cairo"/>
                <a:cs typeface="Cairo"/>
                <a:sym typeface="Cairo"/>
              </a:rPr>
              <a:t>) لمعرفة ما إذا كانت هذه الأدوات تخدم العملية الإنتاجية بشكل شمولي أم أنها تقتصر على جوانب تقنية محددة.</a:t>
            </a:r>
            <a:endParaRPr sz="1300">
              <a:solidFill>
                <a:schemeClr val="dk1"/>
              </a:solidFill>
              <a:latin typeface="Cairo"/>
              <a:ea typeface="Cairo"/>
              <a:cs typeface="Cairo"/>
              <a:sym typeface="Cairo"/>
            </a:endParaRPr>
          </a:p>
          <a:p>
            <a:pPr indent="0" lvl="0" marL="457200" rtl="1" algn="r">
              <a:lnSpc>
                <a:spcPct val="115000"/>
              </a:lnSpc>
              <a:spcBef>
                <a:spcPts val="1200"/>
              </a:spcBef>
              <a:spcAft>
                <a:spcPts val="1200"/>
              </a:spcAft>
              <a:buNone/>
            </a:pPr>
            <a:r>
              <a:t/>
            </a:r>
            <a:endParaRPr>
              <a:solidFill>
                <a:schemeClr val="dk1"/>
              </a:solidFill>
              <a:latin typeface="Cairo"/>
              <a:ea typeface="Cairo"/>
              <a:cs typeface="Cairo"/>
              <a:sym typeface="Cairo"/>
            </a:endParaRPr>
          </a:p>
        </p:txBody>
      </p:sp>
      <p:sp>
        <p:nvSpPr>
          <p:cNvPr id="154" name="Google Shape;154;p20"/>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None/>
            </a:pPr>
            <a:r>
              <a:rPr lang="ar-EG" sz="2000">
                <a:solidFill>
                  <a:schemeClr val="lt1"/>
                </a:solidFill>
                <a:latin typeface="Cairo ExtraBold"/>
                <a:ea typeface="Cairo ExtraBold"/>
                <a:cs typeface="Cairo ExtraBold"/>
                <a:sym typeface="Cairo ExtraBold"/>
              </a:rPr>
              <a:t>الفجوة</a:t>
            </a:r>
            <a:r>
              <a:rPr lang="ar-EG" sz="2000">
                <a:solidFill>
                  <a:schemeClr val="lt1"/>
                </a:solidFill>
                <a:latin typeface="Cairo ExtraBold"/>
                <a:ea typeface="Cairo ExtraBold"/>
                <a:cs typeface="Cairo ExtraBold"/>
                <a:sym typeface="Cairo ExtraBold"/>
              </a:rPr>
              <a:t> البحثية</a:t>
            </a:r>
            <a:endParaRPr sz="2000">
              <a:solidFill>
                <a:schemeClr val="lt1"/>
              </a:solidFill>
              <a:latin typeface="Cairo ExtraBold"/>
              <a:ea typeface="Cairo ExtraBold"/>
              <a:cs typeface="Cairo ExtraBold"/>
              <a:sym typeface="Cairo Extra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1"/>
          <p:cNvSpPr/>
          <p:nvPr/>
        </p:nvSpPr>
        <p:spPr>
          <a:xfrm>
            <a:off x="0" y="4800600"/>
            <a:ext cx="9144000" cy="3429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0" name="Google Shape;160;p21"/>
          <p:cNvSpPr/>
          <p:nvPr/>
        </p:nvSpPr>
        <p:spPr>
          <a:xfrm>
            <a:off x="11348" y="0"/>
            <a:ext cx="9144000" cy="400200"/>
          </a:xfrm>
          <a:prstGeom prst="rect">
            <a:avLst/>
          </a:prstGeom>
          <a:solidFill>
            <a:srgbClr val="953734"/>
          </a:solidFill>
          <a:ln cap="flat" cmpd="sng" w="25400">
            <a:solidFill>
              <a:srgbClr val="95373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1" name="Google Shape;161;p21"/>
          <p:cNvSpPr/>
          <p:nvPr/>
        </p:nvSpPr>
        <p:spPr>
          <a:xfrm>
            <a:off x="304800" y="4800600"/>
            <a:ext cx="533400" cy="342900"/>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EG" sz="1800">
                <a:latin typeface="Calibri"/>
                <a:ea typeface="Calibri"/>
                <a:cs typeface="Calibri"/>
                <a:sym typeface="Calibri"/>
              </a:rPr>
              <a:t>9</a:t>
            </a:r>
            <a:endParaRPr/>
          </a:p>
        </p:txBody>
      </p:sp>
      <p:sp>
        <p:nvSpPr>
          <p:cNvPr id="162" name="Google Shape;162;p21"/>
          <p:cNvSpPr/>
          <p:nvPr/>
        </p:nvSpPr>
        <p:spPr>
          <a:xfrm>
            <a:off x="20150" y="728875"/>
            <a:ext cx="9121200" cy="40719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317500" lvl="0" marL="457200" rtl="1" algn="r">
              <a:lnSpc>
                <a:spcPct val="115000"/>
              </a:lnSpc>
              <a:spcBef>
                <a:spcPts val="1200"/>
              </a:spcBef>
              <a:spcAft>
                <a:spcPts val="0"/>
              </a:spcAft>
              <a:buClr>
                <a:schemeClr val="dk1"/>
              </a:buClr>
              <a:buSzPts val="1400"/>
              <a:buFont typeface="Cairo"/>
              <a:buAutoNum type="arabicPeriod"/>
            </a:pPr>
            <a:r>
              <a:rPr b="1" lang="ar-EG">
                <a:solidFill>
                  <a:schemeClr val="dk1"/>
                </a:solidFill>
                <a:latin typeface="Cairo"/>
                <a:ea typeface="Cairo"/>
                <a:cs typeface="Cairo"/>
                <a:sym typeface="Cairo"/>
              </a:rPr>
              <a:t>تساؤل الكفاءة</a:t>
            </a:r>
            <a:r>
              <a:rPr lang="ar-EG">
                <a:solidFill>
                  <a:schemeClr val="dk1"/>
                </a:solidFill>
                <a:latin typeface="Cairo"/>
                <a:ea typeface="Cairo"/>
                <a:cs typeface="Cairo"/>
                <a:sym typeface="Cairo"/>
              </a:rPr>
              <a:t>: ما مدى مساهمة أدوات الذكاء الاصطناعي القائمة على النصوص في زيادة سرعة إنجاز مراحل الإنتاج (ما قبل الإنتاج، المونتاج، الأرشفة)؟</a:t>
            </a:r>
            <a:endParaRPr>
              <a:solidFill>
                <a:schemeClr val="dk1"/>
              </a:solidFill>
              <a:latin typeface="Cairo"/>
              <a:ea typeface="Cairo"/>
              <a:cs typeface="Cairo"/>
              <a:sym typeface="Cairo"/>
            </a:endParaRPr>
          </a:p>
          <a:p>
            <a:pPr indent="-317500" lvl="0" marL="457200" rtl="1" algn="r">
              <a:lnSpc>
                <a:spcPct val="115000"/>
              </a:lnSpc>
              <a:spcBef>
                <a:spcPts val="0"/>
              </a:spcBef>
              <a:spcAft>
                <a:spcPts val="0"/>
              </a:spcAft>
              <a:buClr>
                <a:schemeClr val="dk1"/>
              </a:buClr>
              <a:buSzPts val="1400"/>
              <a:buFont typeface="Cairo"/>
              <a:buAutoNum type="arabicPeriod"/>
            </a:pPr>
            <a:r>
              <a:rPr b="1" lang="ar-EG">
                <a:solidFill>
                  <a:schemeClr val="dk1"/>
                </a:solidFill>
                <a:latin typeface="Cairo"/>
                <a:ea typeface="Cairo"/>
                <a:cs typeface="Cairo"/>
                <a:sym typeface="Cairo"/>
              </a:rPr>
              <a:t>تساؤل الجودة</a:t>
            </a:r>
            <a:r>
              <a:rPr lang="ar-EG">
                <a:solidFill>
                  <a:schemeClr val="dk1"/>
                </a:solidFill>
                <a:latin typeface="Cairo"/>
                <a:ea typeface="Cairo"/>
                <a:cs typeface="Cairo"/>
                <a:sym typeface="Cairo"/>
              </a:rPr>
              <a:t>: كيف يقيّم الممارسون الإعلاميون قدرة النماذج اللغوية على الحفاظ على "المنطق السردي" والاتساق البصري للمحتوى المنتج آلياً؟</a:t>
            </a:r>
            <a:endParaRPr>
              <a:solidFill>
                <a:schemeClr val="dk1"/>
              </a:solidFill>
              <a:latin typeface="Cairo"/>
              <a:ea typeface="Cairo"/>
              <a:cs typeface="Cairo"/>
              <a:sym typeface="Cairo"/>
            </a:endParaRPr>
          </a:p>
          <a:p>
            <a:pPr indent="-317500" lvl="0" marL="457200" rtl="1" algn="r">
              <a:lnSpc>
                <a:spcPct val="115000"/>
              </a:lnSpc>
              <a:spcBef>
                <a:spcPts val="0"/>
              </a:spcBef>
              <a:spcAft>
                <a:spcPts val="0"/>
              </a:spcAft>
              <a:buClr>
                <a:schemeClr val="dk1"/>
              </a:buClr>
              <a:buSzPts val="1400"/>
              <a:buFont typeface="Cairo"/>
              <a:buAutoNum type="arabicPeriod"/>
            </a:pPr>
            <a:r>
              <a:rPr b="1" lang="ar-EG">
                <a:solidFill>
                  <a:schemeClr val="dk1"/>
                </a:solidFill>
                <a:latin typeface="Cairo"/>
                <a:ea typeface="Cairo"/>
                <a:cs typeface="Cairo"/>
                <a:sym typeface="Cairo"/>
              </a:rPr>
              <a:t>تساؤل التفاعل النصي</a:t>
            </a:r>
            <a:r>
              <a:rPr lang="ar-EG">
                <a:solidFill>
                  <a:schemeClr val="dk1"/>
                </a:solidFill>
                <a:latin typeface="Cairo"/>
                <a:ea typeface="Cairo"/>
                <a:cs typeface="Cairo"/>
                <a:sym typeface="Cairo"/>
              </a:rPr>
              <a:t>: إلى أي مدى تنجح واجهات التحكم الموجهة بالنص (Text-Driven Interfaces) في تسهيل عملية التحرير و تعديل الفيديو مقارنة بالأدوات التقليدية؟</a:t>
            </a:r>
            <a:endParaRPr>
              <a:solidFill>
                <a:schemeClr val="dk1"/>
              </a:solidFill>
              <a:latin typeface="Cairo"/>
              <a:ea typeface="Cairo"/>
              <a:cs typeface="Cairo"/>
              <a:sym typeface="Cairo"/>
            </a:endParaRPr>
          </a:p>
          <a:p>
            <a:pPr indent="-317500" lvl="0" marL="457200" rtl="1" algn="r">
              <a:lnSpc>
                <a:spcPct val="115000"/>
              </a:lnSpc>
              <a:spcBef>
                <a:spcPts val="0"/>
              </a:spcBef>
              <a:spcAft>
                <a:spcPts val="0"/>
              </a:spcAft>
              <a:buClr>
                <a:schemeClr val="dk1"/>
              </a:buClr>
              <a:buSzPts val="1400"/>
              <a:buFont typeface="Cairo"/>
              <a:buAutoNum type="arabicPeriod"/>
            </a:pPr>
            <a:r>
              <a:rPr b="1" lang="ar-EG">
                <a:solidFill>
                  <a:schemeClr val="dk1"/>
                </a:solidFill>
                <a:latin typeface="Cairo"/>
                <a:ea typeface="Cairo"/>
                <a:cs typeface="Cairo"/>
                <a:sym typeface="Cairo"/>
              </a:rPr>
              <a:t>تساؤل الدور المهني</a:t>
            </a:r>
            <a:r>
              <a:rPr lang="ar-EG">
                <a:solidFill>
                  <a:schemeClr val="dk1"/>
                </a:solidFill>
                <a:latin typeface="Cairo"/>
                <a:ea typeface="Cairo"/>
                <a:cs typeface="Cairo"/>
                <a:sym typeface="Cairo"/>
              </a:rPr>
              <a:t>: ما هي التحولات التي طرأت على المهام الوظيفية للإعلاميين (المخرجين والمونترين) نتيجة الاعتماد على المساعدين الأذكياء (AI Agents)؟</a:t>
            </a:r>
            <a:endParaRPr>
              <a:solidFill>
                <a:schemeClr val="dk1"/>
              </a:solidFill>
              <a:latin typeface="Cairo"/>
              <a:ea typeface="Cairo"/>
              <a:cs typeface="Cairo"/>
              <a:sym typeface="Cairo"/>
            </a:endParaRPr>
          </a:p>
          <a:p>
            <a:pPr indent="-317500" lvl="0" marL="457200" rtl="1" algn="r">
              <a:lnSpc>
                <a:spcPct val="115000"/>
              </a:lnSpc>
              <a:spcBef>
                <a:spcPts val="0"/>
              </a:spcBef>
              <a:spcAft>
                <a:spcPts val="0"/>
              </a:spcAft>
              <a:buClr>
                <a:schemeClr val="dk1"/>
              </a:buClr>
              <a:buSzPts val="1400"/>
              <a:buFont typeface="Cairo"/>
              <a:buAutoNum type="arabicPeriod"/>
            </a:pPr>
            <a:r>
              <a:rPr b="1" lang="ar-EG">
                <a:solidFill>
                  <a:schemeClr val="dk1"/>
                </a:solidFill>
                <a:latin typeface="Cairo"/>
                <a:ea typeface="Cairo"/>
                <a:cs typeface="Cairo"/>
                <a:sym typeface="Cairo"/>
              </a:rPr>
              <a:t>تساؤل التحديات</a:t>
            </a:r>
            <a:r>
              <a:rPr lang="ar-EG">
                <a:solidFill>
                  <a:schemeClr val="dk1"/>
                </a:solidFill>
                <a:latin typeface="Cairo"/>
                <a:ea typeface="Cairo"/>
                <a:cs typeface="Cairo"/>
                <a:sym typeface="Cairo"/>
              </a:rPr>
              <a:t>: ما هي أبرز المعوقات التقنية والأخلاقية (مثل حقوق الملكية والتحيز) التي تواجه صناع المحتوى عند استخدام النماذج اللغوية في الإنتاج؟</a:t>
            </a:r>
            <a:endParaRPr>
              <a:solidFill>
                <a:schemeClr val="dk1"/>
              </a:solidFill>
              <a:latin typeface="Cairo"/>
              <a:ea typeface="Cairo"/>
              <a:cs typeface="Cairo"/>
              <a:sym typeface="Cairo"/>
            </a:endParaRPr>
          </a:p>
          <a:p>
            <a:pPr indent="-317500" lvl="0" marL="457200" rtl="1" algn="r">
              <a:lnSpc>
                <a:spcPct val="115000"/>
              </a:lnSpc>
              <a:spcBef>
                <a:spcPts val="0"/>
              </a:spcBef>
              <a:spcAft>
                <a:spcPts val="1200"/>
              </a:spcAft>
              <a:buClr>
                <a:schemeClr val="dk1"/>
              </a:buClr>
              <a:buSzPts val="1400"/>
              <a:buFont typeface="Cairo"/>
              <a:buAutoNum type="arabicPeriod"/>
            </a:pPr>
            <a:r>
              <a:rPr b="1" lang="ar-EG">
                <a:solidFill>
                  <a:schemeClr val="dk1"/>
                </a:solidFill>
                <a:latin typeface="Cairo"/>
                <a:ea typeface="Cairo"/>
                <a:cs typeface="Cairo"/>
                <a:sym typeface="Cairo"/>
              </a:rPr>
              <a:t>تساؤل الفروق</a:t>
            </a:r>
            <a:r>
              <a:rPr lang="ar-EG">
                <a:solidFill>
                  <a:schemeClr val="dk1"/>
                </a:solidFill>
                <a:latin typeface="Cairo"/>
                <a:ea typeface="Cairo"/>
                <a:cs typeface="Cairo"/>
                <a:sym typeface="Cairo"/>
              </a:rPr>
              <a:t>: هل توجد فروق ذات دلالة إحصائية في اتجاهات المبحوثين نحو استخدام هذه التقنيات تُعزى لمتغيرات (</a:t>
            </a:r>
            <a:r>
              <a:rPr b="1" lang="ar-EG">
                <a:solidFill>
                  <a:schemeClr val="dk1"/>
                </a:solidFill>
                <a:latin typeface="Cairo"/>
                <a:ea typeface="Cairo"/>
                <a:cs typeface="Cairo"/>
                <a:sym typeface="Cairo"/>
              </a:rPr>
              <a:t>سنوات الخبرة، طبيعة التخصص، أو المهارة التقنية</a:t>
            </a:r>
            <a:r>
              <a:rPr lang="ar-EG">
                <a:solidFill>
                  <a:schemeClr val="dk1"/>
                </a:solidFill>
                <a:latin typeface="Cairo"/>
                <a:ea typeface="Cairo"/>
                <a:cs typeface="Cairo"/>
                <a:sym typeface="Cairo"/>
              </a:rPr>
              <a:t>)؟</a:t>
            </a:r>
            <a:endParaRPr>
              <a:solidFill>
                <a:srgbClr val="0C0C0C"/>
              </a:solidFill>
              <a:latin typeface="Cairo"/>
              <a:ea typeface="Cairo"/>
              <a:cs typeface="Cairo"/>
              <a:sym typeface="Cairo"/>
            </a:endParaRPr>
          </a:p>
        </p:txBody>
      </p:sp>
      <p:sp>
        <p:nvSpPr>
          <p:cNvPr id="163" name="Google Shape;163;p21"/>
          <p:cNvSpPr/>
          <p:nvPr/>
        </p:nvSpPr>
        <p:spPr>
          <a:xfrm>
            <a:off x="-10" y="0"/>
            <a:ext cx="9144000" cy="400200"/>
          </a:xfrm>
          <a:prstGeom prst="rect">
            <a:avLst/>
          </a:prstGeom>
          <a:solidFill>
            <a:srgbClr val="B08202"/>
          </a:solidFill>
          <a:ln cap="flat" cmpd="sng" w="25400">
            <a:solidFill>
              <a:srgbClr val="B08202"/>
            </a:solidFill>
            <a:prstDash val="solid"/>
            <a:round/>
            <a:headEnd len="sm" w="sm" type="none"/>
            <a:tailEnd len="sm" w="sm" type="none"/>
          </a:ln>
        </p:spPr>
        <p:txBody>
          <a:bodyPr anchorCtr="0" anchor="ctr" bIns="45700" lIns="91425" spcFirstLastPara="1" rIns="91425" wrap="square" tIns="45700">
            <a:noAutofit/>
          </a:bodyPr>
          <a:lstStyle/>
          <a:p>
            <a:pPr indent="0" lvl="0" marL="0" rtl="1" algn="ctr">
              <a:spcBef>
                <a:spcPts val="0"/>
              </a:spcBef>
              <a:spcAft>
                <a:spcPts val="0"/>
              </a:spcAft>
              <a:buNone/>
            </a:pPr>
            <a:r>
              <a:rPr lang="ar-EG" sz="2000">
                <a:solidFill>
                  <a:schemeClr val="lt1"/>
                </a:solidFill>
                <a:latin typeface="Cairo ExtraBold"/>
                <a:ea typeface="Cairo ExtraBold"/>
                <a:cs typeface="Cairo ExtraBold"/>
                <a:sym typeface="Cairo ExtraBold"/>
              </a:rPr>
              <a:t>التساؤلات البحثية</a:t>
            </a:r>
            <a:endParaRPr sz="2000">
              <a:solidFill>
                <a:schemeClr val="lt1"/>
              </a:solidFill>
              <a:latin typeface="Cairo ExtraBold"/>
              <a:ea typeface="Cairo ExtraBold"/>
              <a:cs typeface="Cairo ExtraBold"/>
              <a:sym typeface="Cairo ExtraBo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