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40" r:id="rId1"/>
    <p:sldMasterId id="2147483994" r:id="rId2"/>
    <p:sldMasterId id="2147484006" r:id="rId3"/>
    <p:sldMasterId id="2147484018" r:id="rId4"/>
    <p:sldMasterId id="2147484054" r:id="rId5"/>
    <p:sldMasterId id="2147484066" r:id="rId6"/>
    <p:sldMasterId id="2147484078" r:id="rId7"/>
  </p:sldMasterIdLst>
  <p:notesMasterIdLst>
    <p:notesMasterId r:id="rId32"/>
  </p:notesMasterIdLst>
  <p:sldIdLst>
    <p:sldId id="306" r:id="rId8"/>
    <p:sldId id="318" r:id="rId9"/>
    <p:sldId id="323" r:id="rId10"/>
    <p:sldId id="319" r:id="rId11"/>
    <p:sldId id="265" r:id="rId12"/>
    <p:sldId id="260" r:id="rId13"/>
    <p:sldId id="261" r:id="rId14"/>
    <p:sldId id="322" r:id="rId15"/>
    <p:sldId id="264" r:id="rId16"/>
    <p:sldId id="309" r:id="rId17"/>
    <p:sldId id="320" r:id="rId18"/>
    <p:sldId id="317" r:id="rId19"/>
    <p:sldId id="303" r:id="rId20"/>
    <p:sldId id="311" r:id="rId21"/>
    <p:sldId id="321" r:id="rId22"/>
    <p:sldId id="310" r:id="rId23"/>
    <p:sldId id="282" r:id="rId24"/>
    <p:sldId id="290" r:id="rId25"/>
    <p:sldId id="312" r:id="rId26"/>
    <p:sldId id="313" r:id="rId27"/>
    <p:sldId id="314" r:id="rId28"/>
    <p:sldId id="289" r:id="rId29"/>
    <p:sldId id="315" r:id="rId30"/>
    <p:sldId id="293" r:id="rId31"/>
  </p:sldIdLst>
  <p:sldSz cx="12192000" cy="6858000"/>
  <p:notesSz cx="6858000" cy="9144000"/>
  <p:defaultTextStyle>
    <a:defPPr>
      <a:defRPr lang="en-US"/>
    </a:defPPr>
    <a:lvl1pPr marL="0" algn="l" defTabSz="913503" rtl="0" eaLnBrk="1" latinLnBrk="0" hangingPunct="1">
      <a:defRPr sz="1800" kern="1200">
        <a:solidFill>
          <a:schemeClr val="tx1"/>
        </a:solidFill>
        <a:latin typeface="+mn-lt"/>
        <a:ea typeface="+mn-ea"/>
        <a:cs typeface="+mn-cs"/>
      </a:defRPr>
    </a:lvl1pPr>
    <a:lvl2pPr marL="456746" algn="l" defTabSz="913503" rtl="0" eaLnBrk="1" latinLnBrk="0" hangingPunct="1">
      <a:defRPr sz="1800" kern="1200">
        <a:solidFill>
          <a:schemeClr val="tx1"/>
        </a:solidFill>
        <a:latin typeface="+mn-lt"/>
        <a:ea typeface="+mn-ea"/>
        <a:cs typeface="+mn-cs"/>
      </a:defRPr>
    </a:lvl2pPr>
    <a:lvl3pPr marL="913503" algn="l" defTabSz="913503" rtl="0" eaLnBrk="1" latinLnBrk="0" hangingPunct="1">
      <a:defRPr sz="1800" kern="1200">
        <a:solidFill>
          <a:schemeClr val="tx1"/>
        </a:solidFill>
        <a:latin typeface="+mn-lt"/>
        <a:ea typeface="+mn-ea"/>
        <a:cs typeface="+mn-cs"/>
      </a:defRPr>
    </a:lvl3pPr>
    <a:lvl4pPr marL="1370252" algn="l" defTabSz="913503" rtl="0" eaLnBrk="1" latinLnBrk="0" hangingPunct="1">
      <a:defRPr sz="1800" kern="1200">
        <a:solidFill>
          <a:schemeClr val="tx1"/>
        </a:solidFill>
        <a:latin typeface="+mn-lt"/>
        <a:ea typeface="+mn-ea"/>
        <a:cs typeface="+mn-cs"/>
      </a:defRPr>
    </a:lvl4pPr>
    <a:lvl5pPr marL="1827005" algn="l" defTabSz="913503" rtl="0" eaLnBrk="1" latinLnBrk="0" hangingPunct="1">
      <a:defRPr sz="1800" kern="1200">
        <a:solidFill>
          <a:schemeClr val="tx1"/>
        </a:solidFill>
        <a:latin typeface="+mn-lt"/>
        <a:ea typeface="+mn-ea"/>
        <a:cs typeface="+mn-cs"/>
      </a:defRPr>
    </a:lvl5pPr>
    <a:lvl6pPr marL="2283744" algn="l" defTabSz="913503" rtl="0" eaLnBrk="1" latinLnBrk="0" hangingPunct="1">
      <a:defRPr sz="1800" kern="1200">
        <a:solidFill>
          <a:schemeClr val="tx1"/>
        </a:solidFill>
        <a:latin typeface="+mn-lt"/>
        <a:ea typeface="+mn-ea"/>
        <a:cs typeface="+mn-cs"/>
      </a:defRPr>
    </a:lvl6pPr>
    <a:lvl7pPr marL="2740490" algn="l" defTabSz="913503" rtl="0" eaLnBrk="1" latinLnBrk="0" hangingPunct="1">
      <a:defRPr sz="1800" kern="1200">
        <a:solidFill>
          <a:schemeClr val="tx1"/>
        </a:solidFill>
        <a:latin typeface="+mn-lt"/>
        <a:ea typeface="+mn-ea"/>
        <a:cs typeface="+mn-cs"/>
      </a:defRPr>
    </a:lvl7pPr>
    <a:lvl8pPr marL="3197241" algn="l" defTabSz="913503" rtl="0" eaLnBrk="1" latinLnBrk="0" hangingPunct="1">
      <a:defRPr sz="1800" kern="1200">
        <a:solidFill>
          <a:schemeClr val="tx1"/>
        </a:solidFill>
        <a:latin typeface="+mn-lt"/>
        <a:ea typeface="+mn-ea"/>
        <a:cs typeface="+mn-cs"/>
      </a:defRPr>
    </a:lvl8pPr>
    <a:lvl9pPr marL="3653994" algn="l" defTabSz="91350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98" autoAdjust="0"/>
  </p:normalViewPr>
  <p:slideViewPr>
    <p:cSldViewPr snapToGrid="0">
      <p:cViewPr varScale="1">
        <p:scale>
          <a:sx n="63" d="100"/>
          <a:sy n="63" d="100"/>
        </p:scale>
        <p:origin x="-126"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CEA3FA1-3276-4810-90D7-8E10543D14FD}" type="doc">
      <dgm:prSet loTypeId="urn:microsoft.com/office/officeart/2005/8/layout/hList6" loCatId="list" qsTypeId="urn:microsoft.com/office/officeart/2005/8/quickstyle/simple1#6" qsCatId="simple" csTypeId="urn:microsoft.com/office/officeart/2005/8/colors/colorful4#2" csCatId="colorful" phldr="1"/>
      <dgm:spPr/>
      <dgm:t>
        <a:bodyPr/>
        <a:lstStyle/>
        <a:p>
          <a:endParaRPr lang="en-US"/>
        </a:p>
      </dgm:t>
    </dgm:pt>
    <dgm:pt modelId="{B70D14B1-7287-4AEF-B1FE-A0351168773F}">
      <dgm:prSet phldrT="[Tex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dirty="0">
              <a:solidFill>
                <a:sysClr val="window" lastClr="FFFFFF"/>
              </a:solidFill>
              <a:latin typeface="Simplified Arabic" panose="02010000000000000000" pitchFamily="18" charset="-78"/>
              <a:ea typeface="+mn-ea"/>
              <a:cs typeface="Simplified Arabic" panose="02010000000000000000" pitchFamily="18" charset="-78"/>
            </a:rPr>
            <a:t>سادساً: مؤشرات قياس الأداء</a:t>
          </a:r>
          <a:r>
            <a:rPr lang="en-US" sz="1800" b="1" dirty="0">
              <a:solidFill>
                <a:sysClr val="window" lastClr="FFFFFF"/>
              </a:solidFill>
              <a:latin typeface="Simplified Arabic" panose="02010000000000000000" pitchFamily="18" charset="-78"/>
              <a:ea typeface="+mn-ea"/>
              <a:cs typeface="Simplified Arabic" panose="02010000000000000000" pitchFamily="18" charset="-78"/>
            </a:rPr>
            <a:t> (KPIs)</a:t>
          </a:r>
        </a:p>
      </dgm:t>
    </dgm:pt>
    <dgm:pt modelId="{B08969BF-CEC4-48AA-BB55-AD410F2C4CE9}" type="parTrans" cxnId="{185D1DE6-1B8F-40B3-8696-0C0CDC967139}">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5FA770CA-2D07-4329-B8E7-111C06BFD71C}" type="sibTrans" cxnId="{185D1DE6-1B8F-40B3-8696-0C0CDC967139}">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57A8DB0E-F838-4FE7-920D-8CD5BD3839AC}">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 lastClr="FFFFFF"/>
              </a:solidFill>
              <a:latin typeface="Simplified Arabic" panose="02010000000000000000" pitchFamily="18" charset="-78"/>
              <a:ea typeface="+mn-ea"/>
              <a:cs typeface="Simplified Arabic" panose="02010000000000000000" pitchFamily="18" charset="-78"/>
            </a:rPr>
            <a:t>خامساً: متطلبات التطبيق</a:t>
          </a:r>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BD9B4265-F95D-48E4-8F50-2BBF42EA60D5}" type="parTrans" cxnId="{1EBAF814-C193-4211-8E6E-E95054281AE7}">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BAC9E2E6-704D-4DDC-81DB-BCA46018EDD2}" type="sibTrans" cxnId="{1EBAF814-C193-4211-8E6E-E95054281AE7}">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F0A275EB-F44C-45BB-8063-2FB22D5C961C}">
      <dgm:prSet custT="1"/>
      <dgm:spPr>
        <a:xfrm rot="16200000">
          <a:off x="-114869" y="2084153"/>
          <a:ext cx="5083175" cy="914868"/>
        </a:xfrm>
        <a:prstGeom prst="flowChartManualOperation">
          <a:avLst/>
        </a:prstGeom>
        <a:solidFill>
          <a:srgbClr val="FFC000">
            <a:hueOff val="3920356"/>
            <a:satOff val="-16311"/>
            <a:lumOff val="3843"/>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 lastClr="FFFFFF"/>
              </a:solidFill>
              <a:latin typeface="Simplified Arabic" panose="02010000000000000000" pitchFamily="18" charset="-78"/>
              <a:ea typeface="+mn-ea"/>
              <a:cs typeface="Simplified Arabic" panose="02010000000000000000" pitchFamily="18" charset="-78"/>
            </a:rPr>
            <a:t>الرابعة: التحسين المستمر</a:t>
          </a:r>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36E00212-814A-44D7-95AE-9B3254F71B21}" type="parTrans" cxnId="{399859CD-4C58-492E-B78D-98E3151FE30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71D0D5C7-30DF-4071-B494-6BEE0052D8BB}" type="sibTrans" cxnId="{399859CD-4C58-492E-B78D-98E3151FE30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096DC1F3-E753-4CE1-BE03-267D656D4A01}">
      <dgm:prSet custT="1"/>
      <dgm:spPr>
        <a:xfrm rot="16200000">
          <a:off x="868614" y="2084153"/>
          <a:ext cx="5083175" cy="914868"/>
        </a:xfrm>
        <a:prstGeom prst="flowChartManualOperation">
          <a:avLst/>
        </a:prstGeom>
        <a:solidFill>
          <a:srgbClr val="FFC000">
            <a:hueOff val="5880535"/>
            <a:satOff val="-24466"/>
            <a:lumOff val="5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 lastClr="FFFFFF"/>
              </a:solidFill>
              <a:latin typeface="Simplified Arabic" panose="02010000000000000000" pitchFamily="18" charset="-78"/>
              <a:ea typeface="+mn-ea"/>
              <a:cs typeface="Simplified Arabic" panose="02010000000000000000" pitchFamily="18" charset="-78"/>
            </a:rPr>
            <a:t>الثالثة: التوسع</a:t>
          </a:r>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F55A3752-6B76-40F4-9354-21526949FF5F}" type="parTrans" cxnId="{DE0FB5D2-59F4-44F6-8655-028C07584FA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820E6702-451F-4779-A5A5-C04B86636A3F}" type="sibTrans" cxnId="{DE0FB5D2-59F4-44F6-8655-028C07584FA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B852FA32-E8A8-4856-B312-5B7BBE62FA82}">
      <dgm:prSet custT="1"/>
      <dgm:spPr>
        <a:xfrm rot="16200000">
          <a:off x="1852098" y="2084153"/>
          <a:ext cx="5083175" cy="914868"/>
        </a:xfrm>
        <a:prstGeom prst="flowChartManualOperation">
          <a:avLst/>
        </a:prstGeom>
        <a:solidFill>
          <a:srgbClr val="FFC000">
            <a:hueOff val="7840713"/>
            <a:satOff val="-32622"/>
            <a:lumOff val="7686"/>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 lastClr="FFFFFF"/>
              </a:solidFill>
              <a:latin typeface="Simplified Arabic" panose="02010000000000000000" pitchFamily="18" charset="-78"/>
              <a:ea typeface="+mn-ea"/>
              <a:cs typeface="Simplified Arabic" panose="02010000000000000000" pitchFamily="18" charset="-78"/>
            </a:rPr>
            <a:t>الثانية: التجريب</a:t>
          </a:r>
          <a:r>
            <a:rPr lang="en-US" sz="1800" b="1">
              <a:solidFill>
                <a:sysClr val="window" lastClr="FFFFFF"/>
              </a:solidFill>
              <a:latin typeface="Simplified Arabic" panose="02010000000000000000" pitchFamily="18" charset="-78"/>
              <a:ea typeface="+mn-ea"/>
              <a:cs typeface="Simplified Arabic" panose="02010000000000000000" pitchFamily="18" charset="-78"/>
            </a:rPr>
            <a:t> (Pilot Phase)</a:t>
          </a:r>
        </a:p>
      </dgm:t>
    </dgm:pt>
    <dgm:pt modelId="{3A27D37F-8979-499C-8E1A-7D12B2DA8181}" type="parTrans" cxnId="{B3DABDB6-A102-43C8-9E3C-9DBF625607C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342444B9-3084-4C4F-A0EC-AE29C37FE8D8}" type="sibTrans" cxnId="{B3DABDB6-A102-43C8-9E3C-9DBF625607C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E8E724B6-FCF5-4EFA-80F7-4ACE077A7195}">
      <dgm:prSet custT="1"/>
      <dgm:spPr>
        <a:xfrm rot="16200000">
          <a:off x="2835582" y="2084153"/>
          <a:ext cx="5083175" cy="914868"/>
        </a:xfrm>
        <a:prstGeom prst="flowChartManualOperation">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 lastClr="FFFFFF"/>
              </a:solidFill>
              <a:latin typeface="Simplified Arabic" panose="02010000000000000000" pitchFamily="18" charset="-78"/>
              <a:ea typeface="+mn-ea"/>
              <a:cs typeface="Simplified Arabic" panose="02010000000000000000" pitchFamily="18" charset="-78"/>
            </a:rPr>
            <a:t>الأولى: التهيئة الرقمية</a:t>
          </a:r>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EA9C472A-7452-409B-801F-8D4B725B5E7D}" type="parTrans" cxnId="{9D11BC4C-C915-465F-89F0-9B80CF3C4975}">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F0B77E10-609A-41AF-92AA-7F91973449DC}" type="sibTrans" cxnId="{9D11BC4C-C915-465F-89F0-9B80CF3C4975}">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259103A0-1000-4C8E-8462-C7EF88978D92}">
      <dgm:prSet custT="1"/>
      <dgm:spPr>
        <a:xfrm rot="16200000">
          <a:off x="2835582" y="2084153"/>
          <a:ext cx="5083175" cy="914868"/>
        </a:xfrm>
        <a:prstGeom prst="flowChartManualOperation">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رقمنة البيانات الحالية الغير مرقمنه</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256F9407-3C77-4C05-85F6-871B2601B1C5}" type="parTrans" cxnId="{42163DFB-8EA1-4A2E-BDD3-587420921E49}">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418C2BE8-B28B-4B20-9B5A-F17CA2A99FFB}" type="sibTrans" cxnId="{42163DFB-8EA1-4A2E-BDD3-587420921E49}">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5A69B1FA-C9C5-4A1A-9573-13E8AA8B6407}">
      <dgm:prSet custT="1"/>
      <dgm:spPr>
        <a:xfrm rot="16200000">
          <a:off x="2835582" y="2084153"/>
          <a:ext cx="5083175" cy="914868"/>
        </a:xfrm>
        <a:prstGeom prst="flowChartManualOperation">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تطوير البنية التحتية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EBDB1CD5-3D25-464E-B966-7980EE5337BE}" type="parTrans" cxnId="{D8943F49-6990-4A93-87F0-FD38C8273C76}">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A52F55BE-3EEF-494A-99FB-1B8C6ACA760B}" type="sibTrans" cxnId="{D8943F49-6990-4A93-87F0-FD38C8273C76}">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BE8FC0C2-9B7A-4695-8638-59F09A0EFF86}">
      <dgm:prSet custT="1"/>
      <dgm:spPr>
        <a:xfrm rot="16200000">
          <a:off x="1852098" y="2084153"/>
          <a:ext cx="5083175" cy="914868"/>
        </a:xfrm>
        <a:prstGeom prst="flowChartManualOperation">
          <a:avLst/>
        </a:prstGeom>
        <a:solidFill>
          <a:srgbClr val="FFC000">
            <a:hueOff val="7840713"/>
            <a:satOff val="-32622"/>
            <a:lumOff val="7686"/>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تطبيق النموذج في مناطق محددة (مثل القاهرة والإسكندرية)</a:t>
          </a:r>
          <a:r>
            <a:rPr lang="en-US" sz="1800" b="1">
              <a:solidFill>
                <a:sysClr val="windowText" lastClr="000000"/>
              </a:solidFill>
              <a:latin typeface="Simplified Arabic" panose="02010000000000000000" pitchFamily="18" charset="-78"/>
              <a:ea typeface="+mn-ea"/>
              <a:cs typeface="Simplified Arabic" panose="02010000000000000000" pitchFamily="18" charset="-78"/>
            </a:rPr>
            <a:t> </a:t>
          </a:r>
          <a:r>
            <a:rPr lang="ar-EG" sz="1800" b="1">
              <a:solidFill>
                <a:sysClr val="windowText" lastClr="000000"/>
              </a:solidFill>
              <a:latin typeface="Simplified Arabic" panose="02010000000000000000" pitchFamily="18" charset="-78"/>
              <a:ea typeface="+mn-ea"/>
              <a:cs typeface="Simplified Arabic" panose="02010000000000000000" pitchFamily="18" charset="-78"/>
            </a:rPr>
            <a:t>او خدمات معينه مثل حسابات التوفير</a:t>
          </a:r>
          <a:r>
            <a:rPr lang="ar-SA" sz="1800" b="1">
              <a:solidFill>
                <a:sysClr val="windowText" lastClr="000000"/>
              </a:solidFill>
              <a:latin typeface="Simplified Arabic" panose="02010000000000000000" pitchFamily="18" charset="-78"/>
              <a:ea typeface="+mn-ea"/>
              <a:cs typeface="Simplified Arabic" panose="02010000000000000000" pitchFamily="18" charset="-78"/>
            </a:rPr>
            <a:t>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E91AF0DB-1910-42CE-AE65-522C35F2F1FB}" type="parTrans" cxnId="{FEC3DDE9-9889-4188-B55B-3E8218BF2DC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7CE6FA88-A55C-410A-BA13-B729E86D16DA}" type="sibTrans" cxnId="{FEC3DDE9-9889-4188-B55B-3E8218BF2DC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81D8810E-CAE0-4B66-9561-873D2857505E}">
      <dgm:prSet custT="1"/>
      <dgm:spPr>
        <a:xfrm rot="16200000">
          <a:off x="868614" y="2084153"/>
          <a:ext cx="5083175" cy="914868"/>
        </a:xfrm>
        <a:prstGeom prst="flowChartManualOperation">
          <a:avLst/>
        </a:prstGeom>
        <a:solidFill>
          <a:srgbClr val="FFC000">
            <a:hueOff val="5880535"/>
            <a:satOff val="-24466"/>
            <a:lumOff val="5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تعميم الأنظمة الذكية على مستوى الجمهورية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E044ED91-7A77-4D9C-AC6E-3555EDA26975}" type="parTrans" cxnId="{62B0838F-4B90-44B2-B9A5-9096137A685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02D46461-D2F3-4EEB-BA16-3EDAE7BCB197}" type="sibTrans" cxnId="{62B0838F-4B90-44B2-B9A5-9096137A685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EEE2D9FD-B533-4EC3-BD52-4267CD3136AD}">
      <dgm:prSet custT="1"/>
      <dgm:spPr>
        <a:xfrm rot="16200000">
          <a:off x="-114869" y="2084153"/>
          <a:ext cx="5083175" cy="914868"/>
        </a:xfrm>
        <a:prstGeom prst="flowChartManualOperation">
          <a:avLst/>
        </a:prstGeom>
        <a:solidFill>
          <a:srgbClr val="FFC000">
            <a:hueOff val="3920356"/>
            <a:satOff val="-16311"/>
            <a:lumOff val="3843"/>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تحديث النماذج بناءً على البيانات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7E800B0F-76E4-4A5D-92FA-FA55725C000F}" type="parTrans" cxnId="{A4A2B9E3-FB53-4498-BDA5-FC8C06DD6D0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1E20651A-5771-4132-B092-7140D4488CDD}" type="sibTrans" cxnId="{A4A2B9E3-FB53-4498-BDA5-FC8C06DD6D0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2FF4AEA1-ECF0-49C4-AEE7-9AC87009526E}">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بنية تحتية رقمية قوية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8C33ED83-6468-4941-B608-901C4D62D623}" type="parTrans" cxnId="{F11679DB-10AD-4BFA-90B3-9C28C981D70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AAA50D80-4604-4B70-A955-4E5FA3F6D31E}" type="sibTrans" cxnId="{F11679DB-10AD-4BFA-90B3-9C28C981D70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8780215C-2195-4E1C-A551-DA98D73DD225}">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37D0A2EA-E1BA-48FA-8413-024A91093FF6}" type="parTrans" cxnId="{0BE3BC74-7DEE-416A-88A3-E759509A1856}">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DE280653-BECF-4D9F-9199-E5B4D24CE5FF}" type="sibTrans" cxnId="{0BE3BC74-7DEE-416A-88A3-E759509A1856}">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D24E7474-3A5D-45E9-8CA5-DD30E3193CFE}">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5F3C2491-CA6D-48EB-959B-282F4F48E03C}" type="parTrans" cxnId="{1103883B-F665-411D-A5C4-96E3CD73114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3DA1652B-0688-4231-ABCC-A6A708A58335}" type="sibTrans" cxnId="{1103883B-F665-411D-A5C4-96E3CD73114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74B2D50B-6351-4528-A6AB-9237C7F6353D}">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تدريب الكوادر البشرية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6871557B-C974-4A23-BD47-6EA2599C43D1}" type="parTrans" cxnId="{662B765B-14A0-46FB-9D52-90F3F7D9BFE7}">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C41E816A-0912-4F0B-820E-44D272B0B9BD}" type="sibTrans" cxnId="{662B765B-14A0-46FB-9D52-90F3F7D9BFE7}">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16CACC27-9F83-4C19-9675-6139A1172DEA}">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شراكات مع شركات تكنولوجيا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CFC5E8B1-C40F-4DAF-9706-0C2517BB9450}" type="parTrans" cxnId="{B61B2D79-EE61-4608-B914-D25A118ED4F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697870C1-EB9A-4893-99D9-5165A7E5FDAE}" type="sibTrans" cxnId="{B61B2D79-EE61-4608-B914-D25A118ED4FE}">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1460D762-581A-438C-8D74-252CA5215D9C}">
      <dgm:prSet custT="1"/>
      <dgm:spPr>
        <a:xfrm rot="16200000">
          <a:off x="-1098353" y="2084153"/>
          <a:ext cx="5083175" cy="914868"/>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تشريعات داعمة للتحول الرقمي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D2FC15E2-58BC-4EE0-8BDE-84A3EA797A19}" type="parTrans" cxnId="{39EC068B-7E11-43DD-957A-A971E16C135F}">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DEE82A64-FEB7-4EFE-910B-9661DFCD654C}" type="sibTrans" cxnId="{39EC068B-7E11-43DD-957A-A971E16C135F}">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33AB0BD1-0C1C-4542-9E0C-93B2A4BCC026}">
      <dgm:prSet phldrT="[Tex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تقليل زمن التسليم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2922F8D7-8E7F-4B81-B59E-CBC1B29480DB}" type="parTrans" cxnId="{21279296-50F6-4062-8130-B90D1A4F4C1C}">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F5E433A2-3357-4221-ABD4-EE967D4FA977}" type="sibTrans" cxnId="{21279296-50F6-4062-8130-B90D1A4F4C1C}">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206DE3FC-E3CA-4FF3-A220-AD7C6C9521C9}">
      <dgm:prSe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زيادة رضا العملاء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4FB43401-9809-4285-85B0-8EE141CB71AC}" type="parTrans" cxnId="{CEE24670-7BA0-4249-B504-A993E1EC1D05}">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863E394A-6470-4323-A62E-3F58283C6EE6}" type="sibTrans" cxnId="{CEE24670-7BA0-4249-B504-A993E1EC1D05}">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865A0B09-87C6-4F95-AA6A-8C8470367F12}">
      <dgm:prSe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خفض التكاليف التشغيلية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FD0F3452-F8E5-4CC9-AE61-7A4920EB4B16}" type="parTrans" cxnId="{B8C4147D-1FE2-4F49-A29C-7472528127A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5BE43693-F0E1-41D9-BE8F-964F260DFECA}" type="sibTrans" cxnId="{B8C4147D-1FE2-4F49-A29C-7472528127A8}">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DBDCC449-89F5-4561-A980-8DFBEF71E780}">
      <dgm:prSe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r>
            <a:rPr lang="ar-SA" sz="1800" b="1">
              <a:solidFill>
                <a:sysClr val="windowText" lastClr="000000"/>
              </a:solidFill>
              <a:latin typeface="Simplified Arabic" panose="02010000000000000000" pitchFamily="18" charset="-78"/>
              <a:ea typeface="+mn-ea"/>
              <a:cs typeface="Simplified Arabic" panose="02010000000000000000" pitchFamily="18" charset="-78"/>
            </a:rPr>
            <a:t>زيادة حجم المعاملات الرقمية </a:t>
          </a:r>
          <a:endParaRPr lang="en-US" sz="1800" b="1">
            <a:solidFill>
              <a:sysClr val="windowText" lastClr="000000"/>
            </a:solidFill>
            <a:latin typeface="Simplified Arabic" panose="02010000000000000000" pitchFamily="18" charset="-78"/>
            <a:ea typeface="+mn-ea"/>
            <a:cs typeface="Simplified Arabic" panose="02010000000000000000" pitchFamily="18" charset="-78"/>
          </a:endParaRPr>
        </a:p>
      </dgm:t>
    </dgm:pt>
    <dgm:pt modelId="{D0F0940A-A3EA-4224-B5DE-05DC955162AE}" type="parTrans" cxnId="{B7B3076C-E485-4F8B-95E7-5F0FB851F80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2BEFD9D4-26D3-44C9-A359-8F157D5D2B7C}" type="sibTrans" cxnId="{B7B3076C-E485-4F8B-95E7-5F0FB851F803}">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DE98D935-07D8-4D06-9F76-1F737952A6B8}">
      <dgm:prSet custT="1"/>
      <dgm:spPr>
        <a:xfrm rot="16200000">
          <a:off x="-2081837" y="2084153"/>
          <a:ext cx="5083175" cy="914868"/>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rtl="1"/>
          <a:endParaRPr lang="en-US" sz="1800" b="1">
            <a:solidFill>
              <a:sysClr val="window" lastClr="FFFFFF"/>
            </a:solidFill>
            <a:latin typeface="Simplified Arabic" panose="02010000000000000000" pitchFamily="18" charset="-78"/>
            <a:ea typeface="+mn-ea"/>
            <a:cs typeface="Simplified Arabic" panose="02010000000000000000" pitchFamily="18" charset="-78"/>
          </a:endParaRPr>
        </a:p>
      </dgm:t>
    </dgm:pt>
    <dgm:pt modelId="{6A487FC5-4DDB-45D5-9DDC-93235AB93ED0}" type="parTrans" cxnId="{E221B8FF-7915-4E95-9AE5-430FB7340432}">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165D576A-341C-4440-9392-9DCC6BEBDE45}" type="sibTrans" cxnId="{E221B8FF-7915-4E95-9AE5-430FB7340432}">
      <dgm:prSet/>
      <dgm:spPr/>
      <dgm:t>
        <a:bodyPr/>
        <a:lstStyle/>
        <a:p>
          <a:pPr algn="ctr" rtl="1"/>
          <a:endParaRPr lang="en-US" sz="1200" b="1">
            <a:latin typeface="Simplified Arabic" panose="02010000000000000000" pitchFamily="18" charset="-78"/>
            <a:cs typeface="Simplified Arabic" panose="02010000000000000000" pitchFamily="18" charset="-78"/>
          </a:endParaRPr>
        </a:p>
      </dgm:t>
    </dgm:pt>
    <dgm:pt modelId="{C75B5711-6770-47A8-8DC9-AD7690476B02}" type="pres">
      <dgm:prSet presAssocID="{4CEA3FA1-3276-4810-90D7-8E10543D14FD}" presName="Name0" presStyleCnt="0">
        <dgm:presLayoutVars>
          <dgm:dir/>
          <dgm:resizeHandles val="exact"/>
        </dgm:presLayoutVars>
      </dgm:prSet>
      <dgm:spPr/>
      <dgm:t>
        <a:bodyPr/>
        <a:lstStyle/>
        <a:p>
          <a:endParaRPr lang="en-US"/>
        </a:p>
      </dgm:t>
    </dgm:pt>
    <dgm:pt modelId="{0278CC4F-7F39-4068-A193-EDEA27997330}" type="pres">
      <dgm:prSet presAssocID="{B70D14B1-7287-4AEF-B1FE-A0351168773F}" presName="node" presStyleLbl="node1" presStyleIdx="0" presStyleCnt="6">
        <dgm:presLayoutVars>
          <dgm:bulletEnabled val="1"/>
        </dgm:presLayoutVars>
      </dgm:prSet>
      <dgm:spPr/>
      <dgm:t>
        <a:bodyPr/>
        <a:lstStyle/>
        <a:p>
          <a:endParaRPr lang="en-US"/>
        </a:p>
      </dgm:t>
    </dgm:pt>
    <dgm:pt modelId="{A4A0A6C9-95BA-4863-A0A4-5C1A53EF1D7F}" type="pres">
      <dgm:prSet presAssocID="{5FA770CA-2D07-4329-B8E7-111C06BFD71C}" presName="sibTrans" presStyleCnt="0"/>
      <dgm:spPr/>
    </dgm:pt>
    <dgm:pt modelId="{63694121-BE6D-4B7E-B594-7397D7675F38}" type="pres">
      <dgm:prSet presAssocID="{57A8DB0E-F838-4FE7-920D-8CD5BD3839AC}" presName="node" presStyleLbl="node1" presStyleIdx="1" presStyleCnt="6">
        <dgm:presLayoutVars>
          <dgm:bulletEnabled val="1"/>
        </dgm:presLayoutVars>
      </dgm:prSet>
      <dgm:spPr/>
      <dgm:t>
        <a:bodyPr/>
        <a:lstStyle/>
        <a:p>
          <a:endParaRPr lang="en-US"/>
        </a:p>
      </dgm:t>
    </dgm:pt>
    <dgm:pt modelId="{C2B0F1A7-7548-42A2-8110-FD8FD9CEE5F4}" type="pres">
      <dgm:prSet presAssocID="{BAC9E2E6-704D-4DDC-81DB-BCA46018EDD2}" presName="sibTrans" presStyleCnt="0"/>
      <dgm:spPr/>
    </dgm:pt>
    <dgm:pt modelId="{D034AB33-0366-4179-8990-A2847D1659AA}" type="pres">
      <dgm:prSet presAssocID="{F0A275EB-F44C-45BB-8063-2FB22D5C961C}" presName="node" presStyleLbl="node1" presStyleIdx="2" presStyleCnt="6">
        <dgm:presLayoutVars>
          <dgm:bulletEnabled val="1"/>
        </dgm:presLayoutVars>
      </dgm:prSet>
      <dgm:spPr/>
      <dgm:t>
        <a:bodyPr/>
        <a:lstStyle/>
        <a:p>
          <a:endParaRPr lang="en-US"/>
        </a:p>
      </dgm:t>
    </dgm:pt>
    <dgm:pt modelId="{7177C05C-3F6A-4C0C-AEC4-EEFE42591C44}" type="pres">
      <dgm:prSet presAssocID="{71D0D5C7-30DF-4071-B494-6BEE0052D8BB}" presName="sibTrans" presStyleCnt="0"/>
      <dgm:spPr/>
    </dgm:pt>
    <dgm:pt modelId="{05FC5123-F431-4228-86B3-110C1F4BC343}" type="pres">
      <dgm:prSet presAssocID="{096DC1F3-E753-4CE1-BE03-267D656D4A01}" presName="node" presStyleLbl="node1" presStyleIdx="3" presStyleCnt="6">
        <dgm:presLayoutVars>
          <dgm:bulletEnabled val="1"/>
        </dgm:presLayoutVars>
      </dgm:prSet>
      <dgm:spPr/>
      <dgm:t>
        <a:bodyPr/>
        <a:lstStyle/>
        <a:p>
          <a:endParaRPr lang="en-US"/>
        </a:p>
      </dgm:t>
    </dgm:pt>
    <dgm:pt modelId="{F3896922-A106-40AF-B349-23B534FB7A05}" type="pres">
      <dgm:prSet presAssocID="{820E6702-451F-4779-A5A5-C04B86636A3F}" presName="sibTrans" presStyleCnt="0"/>
      <dgm:spPr/>
    </dgm:pt>
    <dgm:pt modelId="{A78BEC34-008B-4127-AAE0-DF32F0222129}" type="pres">
      <dgm:prSet presAssocID="{B852FA32-E8A8-4856-B312-5B7BBE62FA82}" presName="node" presStyleLbl="node1" presStyleIdx="4" presStyleCnt="6">
        <dgm:presLayoutVars>
          <dgm:bulletEnabled val="1"/>
        </dgm:presLayoutVars>
      </dgm:prSet>
      <dgm:spPr/>
      <dgm:t>
        <a:bodyPr/>
        <a:lstStyle/>
        <a:p>
          <a:endParaRPr lang="en-US"/>
        </a:p>
      </dgm:t>
    </dgm:pt>
    <dgm:pt modelId="{8D9A0B59-AAC5-4EEE-8D10-9C201A400A34}" type="pres">
      <dgm:prSet presAssocID="{342444B9-3084-4C4F-A0EC-AE29C37FE8D8}" presName="sibTrans" presStyleCnt="0"/>
      <dgm:spPr/>
    </dgm:pt>
    <dgm:pt modelId="{15621C20-E150-4DEC-9E78-C700CDE19FDC}" type="pres">
      <dgm:prSet presAssocID="{E8E724B6-FCF5-4EFA-80F7-4ACE077A7195}" presName="node" presStyleLbl="node1" presStyleIdx="5" presStyleCnt="6">
        <dgm:presLayoutVars>
          <dgm:bulletEnabled val="1"/>
        </dgm:presLayoutVars>
      </dgm:prSet>
      <dgm:spPr/>
      <dgm:t>
        <a:bodyPr/>
        <a:lstStyle/>
        <a:p>
          <a:endParaRPr lang="en-US"/>
        </a:p>
      </dgm:t>
    </dgm:pt>
  </dgm:ptLst>
  <dgm:cxnLst>
    <dgm:cxn modelId="{E221B8FF-7915-4E95-9AE5-430FB7340432}" srcId="{B70D14B1-7287-4AEF-B1FE-A0351168773F}" destId="{DE98D935-07D8-4D06-9F76-1F737952A6B8}" srcOrd="4" destOrd="0" parTransId="{6A487FC5-4DDB-45D5-9DDC-93235AB93ED0}" sibTransId="{165D576A-341C-4440-9392-9DCC6BEBDE45}"/>
    <dgm:cxn modelId="{16A8F9E2-C947-4504-9B0E-97DAC2339423}" type="presOf" srcId="{865A0B09-87C6-4F95-AA6A-8C8470367F12}" destId="{0278CC4F-7F39-4068-A193-EDEA27997330}" srcOrd="0" destOrd="3" presId="urn:microsoft.com/office/officeart/2005/8/layout/hList6"/>
    <dgm:cxn modelId="{A4A2B9E3-FB53-4498-BDA5-FC8C06DD6D03}" srcId="{F0A275EB-F44C-45BB-8063-2FB22D5C961C}" destId="{EEE2D9FD-B533-4EC3-BD52-4267CD3136AD}" srcOrd="0" destOrd="0" parTransId="{7E800B0F-76E4-4A5D-92FA-FA55725C000F}" sibTransId="{1E20651A-5771-4132-B092-7140D4488CDD}"/>
    <dgm:cxn modelId="{0BE3BC74-7DEE-416A-88A3-E759509A1856}" srcId="{57A8DB0E-F838-4FE7-920D-8CD5BD3839AC}" destId="{8780215C-2195-4E1C-A551-DA98D73DD225}" srcOrd="4" destOrd="0" parTransId="{37D0A2EA-E1BA-48FA-8413-024A91093FF6}" sibTransId="{DE280653-BECF-4D9F-9199-E5B4D24CE5FF}"/>
    <dgm:cxn modelId="{0792A74B-C6EA-4C85-835C-9CDC5FB32389}" type="presOf" srcId="{DE98D935-07D8-4D06-9F76-1F737952A6B8}" destId="{0278CC4F-7F39-4068-A193-EDEA27997330}" srcOrd="0" destOrd="5" presId="urn:microsoft.com/office/officeart/2005/8/layout/hList6"/>
    <dgm:cxn modelId="{E87B7026-3FF4-4F9D-AC70-23018CBEAC7C}" type="presOf" srcId="{8780215C-2195-4E1C-A551-DA98D73DD225}" destId="{63694121-BE6D-4B7E-B594-7397D7675F38}" srcOrd="0" destOrd="5" presId="urn:microsoft.com/office/officeart/2005/8/layout/hList6"/>
    <dgm:cxn modelId="{E1A8F9AC-D7A4-460F-AC87-94BBF363EA9F}" type="presOf" srcId="{E8E724B6-FCF5-4EFA-80F7-4ACE077A7195}" destId="{15621C20-E150-4DEC-9E78-C700CDE19FDC}" srcOrd="0" destOrd="0" presId="urn:microsoft.com/office/officeart/2005/8/layout/hList6"/>
    <dgm:cxn modelId="{9F502492-447E-47CD-8F3C-9D768EB55D61}" type="presOf" srcId="{4CEA3FA1-3276-4810-90D7-8E10543D14FD}" destId="{C75B5711-6770-47A8-8DC9-AD7690476B02}" srcOrd="0" destOrd="0" presId="urn:microsoft.com/office/officeart/2005/8/layout/hList6"/>
    <dgm:cxn modelId="{39EC068B-7E11-43DD-957A-A971E16C135F}" srcId="{57A8DB0E-F838-4FE7-920D-8CD5BD3839AC}" destId="{1460D762-581A-438C-8D74-252CA5215D9C}" srcOrd="3" destOrd="0" parTransId="{D2FC15E2-58BC-4EE0-8BDE-84A3EA797A19}" sibTransId="{DEE82A64-FEB7-4EFE-910B-9661DFCD654C}"/>
    <dgm:cxn modelId="{21279296-50F6-4062-8130-B90D1A4F4C1C}" srcId="{B70D14B1-7287-4AEF-B1FE-A0351168773F}" destId="{33AB0BD1-0C1C-4542-9E0C-93B2A4BCC026}" srcOrd="0" destOrd="0" parTransId="{2922F8D7-8E7F-4B81-B59E-CBC1B29480DB}" sibTransId="{F5E433A2-3357-4221-ABD4-EE967D4FA977}"/>
    <dgm:cxn modelId="{47047FDB-ED07-46CC-9D32-711AF0148CA2}" type="presOf" srcId="{206DE3FC-E3CA-4FF3-A220-AD7C6C9521C9}" destId="{0278CC4F-7F39-4068-A193-EDEA27997330}" srcOrd="0" destOrd="2" presId="urn:microsoft.com/office/officeart/2005/8/layout/hList6"/>
    <dgm:cxn modelId="{F11679DB-10AD-4BFA-90B3-9C28C981D708}" srcId="{57A8DB0E-F838-4FE7-920D-8CD5BD3839AC}" destId="{2FF4AEA1-ECF0-49C4-AEE7-9AC87009526E}" srcOrd="0" destOrd="0" parTransId="{8C33ED83-6468-4941-B608-901C4D62D623}" sibTransId="{AAA50D80-4604-4B70-A955-4E5FA3F6D31E}"/>
    <dgm:cxn modelId="{1103883B-F665-411D-A5C4-96E3CD731143}" srcId="{57A8DB0E-F838-4FE7-920D-8CD5BD3839AC}" destId="{D24E7474-3A5D-45E9-8CA5-DD30E3193CFE}" srcOrd="5" destOrd="0" parTransId="{5F3C2491-CA6D-48EB-959B-282F4F48E03C}" sibTransId="{3DA1652B-0688-4231-ABCC-A6A708A58335}"/>
    <dgm:cxn modelId="{F19138A3-3692-469E-B3B5-DD37447A1BDC}" type="presOf" srcId="{33AB0BD1-0C1C-4542-9E0C-93B2A4BCC026}" destId="{0278CC4F-7F39-4068-A193-EDEA27997330}" srcOrd="0" destOrd="1" presId="urn:microsoft.com/office/officeart/2005/8/layout/hList6"/>
    <dgm:cxn modelId="{42163DFB-8EA1-4A2E-BDD3-587420921E49}" srcId="{E8E724B6-FCF5-4EFA-80F7-4ACE077A7195}" destId="{259103A0-1000-4C8E-8462-C7EF88978D92}" srcOrd="0" destOrd="0" parTransId="{256F9407-3C77-4C05-85F6-871B2601B1C5}" sibTransId="{418C2BE8-B28B-4B20-9B5A-F17CA2A99FFB}"/>
    <dgm:cxn modelId="{185D1DE6-1B8F-40B3-8696-0C0CDC967139}" srcId="{4CEA3FA1-3276-4810-90D7-8E10543D14FD}" destId="{B70D14B1-7287-4AEF-B1FE-A0351168773F}" srcOrd="0" destOrd="0" parTransId="{B08969BF-CEC4-48AA-BB55-AD410F2C4CE9}" sibTransId="{5FA770CA-2D07-4329-B8E7-111C06BFD71C}"/>
    <dgm:cxn modelId="{7236447C-72BF-40FE-A0EB-695F04BCB0B4}" type="presOf" srcId="{DBDCC449-89F5-4561-A980-8DFBEF71E780}" destId="{0278CC4F-7F39-4068-A193-EDEA27997330}" srcOrd="0" destOrd="4" presId="urn:microsoft.com/office/officeart/2005/8/layout/hList6"/>
    <dgm:cxn modelId="{7E91666C-18EF-43E8-BA09-3B7A8F2013D5}" type="presOf" srcId="{57A8DB0E-F838-4FE7-920D-8CD5BD3839AC}" destId="{63694121-BE6D-4B7E-B594-7397D7675F38}" srcOrd="0" destOrd="0" presId="urn:microsoft.com/office/officeart/2005/8/layout/hList6"/>
    <dgm:cxn modelId="{ED526E30-0DAF-4092-A31B-8C3317B7F78C}" type="presOf" srcId="{16CACC27-9F83-4C19-9675-6139A1172DEA}" destId="{63694121-BE6D-4B7E-B594-7397D7675F38}" srcOrd="0" destOrd="3" presId="urn:microsoft.com/office/officeart/2005/8/layout/hList6"/>
    <dgm:cxn modelId="{03560AA0-F4F7-4DFF-A6D3-AD1F2C47B980}" type="presOf" srcId="{81D8810E-CAE0-4B66-9561-873D2857505E}" destId="{05FC5123-F431-4228-86B3-110C1F4BC343}" srcOrd="0" destOrd="1" presId="urn:microsoft.com/office/officeart/2005/8/layout/hList6"/>
    <dgm:cxn modelId="{EE92EB6C-F2AC-428D-95FA-CE920DB11111}" type="presOf" srcId="{EEE2D9FD-B533-4EC3-BD52-4267CD3136AD}" destId="{D034AB33-0366-4179-8990-A2847D1659AA}" srcOrd="0" destOrd="1" presId="urn:microsoft.com/office/officeart/2005/8/layout/hList6"/>
    <dgm:cxn modelId="{B8779CBA-4E05-404B-B352-3E0EA39F79EE}" type="presOf" srcId="{B852FA32-E8A8-4856-B312-5B7BBE62FA82}" destId="{A78BEC34-008B-4127-AAE0-DF32F0222129}" srcOrd="0" destOrd="0" presId="urn:microsoft.com/office/officeart/2005/8/layout/hList6"/>
    <dgm:cxn modelId="{B3DABDB6-A102-43C8-9E3C-9DBF625607C8}" srcId="{4CEA3FA1-3276-4810-90D7-8E10543D14FD}" destId="{B852FA32-E8A8-4856-B312-5B7BBE62FA82}" srcOrd="4" destOrd="0" parTransId="{3A27D37F-8979-499C-8E1A-7D12B2DA8181}" sibTransId="{342444B9-3084-4C4F-A0EC-AE29C37FE8D8}"/>
    <dgm:cxn modelId="{B8C4147D-1FE2-4F49-A29C-7472528127A8}" srcId="{B70D14B1-7287-4AEF-B1FE-A0351168773F}" destId="{865A0B09-87C6-4F95-AA6A-8C8470367F12}" srcOrd="2" destOrd="0" parTransId="{FD0F3452-F8E5-4CC9-AE61-7A4920EB4B16}" sibTransId="{5BE43693-F0E1-41D9-BE8F-964F260DFECA}"/>
    <dgm:cxn modelId="{1A4BF223-DF9D-4629-91BF-E2681EEC0337}" type="presOf" srcId="{5A69B1FA-C9C5-4A1A-9573-13E8AA8B6407}" destId="{15621C20-E150-4DEC-9E78-C700CDE19FDC}" srcOrd="0" destOrd="2" presId="urn:microsoft.com/office/officeart/2005/8/layout/hList6"/>
    <dgm:cxn modelId="{17D050B2-D9A7-4D46-9343-6A65078CB4B3}" type="presOf" srcId="{F0A275EB-F44C-45BB-8063-2FB22D5C961C}" destId="{D034AB33-0366-4179-8990-A2847D1659AA}" srcOrd="0" destOrd="0" presId="urn:microsoft.com/office/officeart/2005/8/layout/hList6"/>
    <dgm:cxn modelId="{DE0FB5D2-59F4-44F6-8655-028C07584FA8}" srcId="{4CEA3FA1-3276-4810-90D7-8E10543D14FD}" destId="{096DC1F3-E753-4CE1-BE03-267D656D4A01}" srcOrd="3" destOrd="0" parTransId="{F55A3752-6B76-40F4-9354-21526949FF5F}" sibTransId="{820E6702-451F-4779-A5A5-C04B86636A3F}"/>
    <dgm:cxn modelId="{8D4BCB5C-2C10-4841-A4F2-FD4CDCC41049}" type="presOf" srcId="{D24E7474-3A5D-45E9-8CA5-DD30E3193CFE}" destId="{63694121-BE6D-4B7E-B594-7397D7675F38}" srcOrd="0" destOrd="6" presId="urn:microsoft.com/office/officeart/2005/8/layout/hList6"/>
    <dgm:cxn modelId="{B96DB821-D41B-4D93-925E-7EA48FE7CD91}" type="presOf" srcId="{259103A0-1000-4C8E-8462-C7EF88978D92}" destId="{15621C20-E150-4DEC-9E78-C700CDE19FDC}" srcOrd="0" destOrd="1" presId="urn:microsoft.com/office/officeart/2005/8/layout/hList6"/>
    <dgm:cxn modelId="{9B6346F9-C87D-4794-9201-4C83B646F9B6}" type="presOf" srcId="{BE8FC0C2-9B7A-4695-8638-59F09A0EFF86}" destId="{A78BEC34-008B-4127-AAE0-DF32F0222129}" srcOrd="0" destOrd="1" presId="urn:microsoft.com/office/officeart/2005/8/layout/hList6"/>
    <dgm:cxn modelId="{08F7B934-C716-4980-BBAF-4C2D25180657}" type="presOf" srcId="{74B2D50B-6351-4528-A6AB-9237C7F6353D}" destId="{63694121-BE6D-4B7E-B594-7397D7675F38}" srcOrd="0" destOrd="2" presId="urn:microsoft.com/office/officeart/2005/8/layout/hList6"/>
    <dgm:cxn modelId="{399859CD-4C58-492E-B78D-98E3151FE30E}" srcId="{4CEA3FA1-3276-4810-90D7-8E10543D14FD}" destId="{F0A275EB-F44C-45BB-8063-2FB22D5C961C}" srcOrd="2" destOrd="0" parTransId="{36E00212-814A-44D7-95AE-9B3254F71B21}" sibTransId="{71D0D5C7-30DF-4071-B494-6BEE0052D8BB}"/>
    <dgm:cxn modelId="{B61B2D79-EE61-4608-B914-D25A118ED4FE}" srcId="{57A8DB0E-F838-4FE7-920D-8CD5BD3839AC}" destId="{16CACC27-9F83-4C19-9675-6139A1172DEA}" srcOrd="2" destOrd="0" parTransId="{CFC5E8B1-C40F-4DAF-9706-0C2517BB9450}" sibTransId="{697870C1-EB9A-4893-99D9-5165A7E5FDAE}"/>
    <dgm:cxn modelId="{CEE24670-7BA0-4249-B504-A993E1EC1D05}" srcId="{B70D14B1-7287-4AEF-B1FE-A0351168773F}" destId="{206DE3FC-E3CA-4FF3-A220-AD7C6C9521C9}" srcOrd="1" destOrd="0" parTransId="{4FB43401-9809-4285-85B0-8EE141CB71AC}" sibTransId="{863E394A-6470-4323-A62E-3F58283C6EE6}"/>
    <dgm:cxn modelId="{B7B3076C-E485-4F8B-95E7-5F0FB851F803}" srcId="{B70D14B1-7287-4AEF-B1FE-A0351168773F}" destId="{DBDCC449-89F5-4561-A980-8DFBEF71E780}" srcOrd="3" destOrd="0" parTransId="{D0F0940A-A3EA-4224-B5DE-05DC955162AE}" sibTransId="{2BEFD9D4-26D3-44C9-A359-8F157D5D2B7C}"/>
    <dgm:cxn modelId="{7B0E37AD-87BD-4682-A6EA-37F6CBB86BA1}" type="presOf" srcId="{2FF4AEA1-ECF0-49C4-AEE7-9AC87009526E}" destId="{63694121-BE6D-4B7E-B594-7397D7675F38}" srcOrd="0" destOrd="1" presId="urn:microsoft.com/office/officeart/2005/8/layout/hList6"/>
    <dgm:cxn modelId="{62B0838F-4B90-44B2-B9A5-9096137A685E}" srcId="{096DC1F3-E753-4CE1-BE03-267D656D4A01}" destId="{81D8810E-CAE0-4B66-9561-873D2857505E}" srcOrd="0" destOrd="0" parTransId="{E044ED91-7A77-4D9C-AC6E-3555EDA26975}" sibTransId="{02D46461-D2F3-4EEB-BA16-3EDAE7BCB197}"/>
    <dgm:cxn modelId="{1EBAF814-C193-4211-8E6E-E95054281AE7}" srcId="{4CEA3FA1-3276-4810-90D7-8E10543D14FD}" destId="{57A8DB0E-F838-4FE7-920D-8CD5BD3839AC}" srcOrd="1" destOrd="0" parTransId="{BD9B4265-F95D-48E4-8F50-2BBF42EA60D5}" sibTransId="{BAC9E2E6-704D-4DDC-81DB-BCA46018EDD2}"/>
    <dgm:cxn modelId="{FEC3DDE9-9889-4188-B55B-3E8218BF2DC3}" srcId="{B852FA32-E8A8-4856-B312-5B7BBE62FA82}" destId="{BE8FC0C2-9B7A-4695-8638-59F09A0EFF86}" srcOrd="0" destOrd="0" parTransId="{E91AF0DB-1910-42CE-AE65-522C35F2F1FB}" sibTransId="{7CE6FA88-A55C-410A-BA13-B729E86D16DA}"/>
    <dgm:cxn modelId="{D4BA76A9-2C44-489F-BB30-C79C74E737BA}" type="presOf" srcId="{1460D762-581A-438C-8D74-252CA5215D9C}" destId="{63694121-BE6D-4B7E-B594-7397D7675F38}" srcOrd="0" destOrd="4" presId="urn:microsoft.com/office/officeart/2005/8/layout/hList6"/>
    <dgm:cxn modelId="{662B765B-14A0-46FB-9D52-90F3F7D9BFE7}" srcId="{57A8DB0E-F838-4FE7-920D-8CD5BD3839AC}" destId="{74B2D50B-6351-4528-A6AB-9237C7F6353D}" srcOrd="1" destOrd="0" parTransId="{6871557B-C974-4A23-BD47-6EA2599C43D1}" sibTransId="{C41E816A-0912-4F0B-820E-44D272B0B9BD}"/>
    <dgm:cxn modelId="{D8943F49-6990-4A93-87F0-FD38C8273C76}" srcId="{E8E724B6-FCF5-4EFA-80F7-4ACE077A7195}" destId="{5A69B1FA-C9C5-4A1A-9573-13E8AA8B6407}" srcOrd="1" destOrd="0" parTransId="{EBDB1CD5-3D25-464E-B966-7980EE5337BE}" sibTransId="{A52F55BE-3EEF-494A-99FB-1B8C6ACA760B}"/>
    <dgm:cxn modelId="{9D11BC4C-C915-465F-89F0-9B80CF3C4975}" srcId="{4CEA3FA1-3276-4810-90D7-8E10543D14FD}" destId="{E8E724B6-FCF5-4EFA-80F7-4ACE077A7195}" srcOrd="5" destOrd="0" parTransId="{EA9C472A-7452-409B-801F-8D4B725B5E7D}" sibTransId="{F0B77E10-609A-41AF-92AA-7F91973449DC}"/>
    <dgm:cxn modelId="{4A2B2CD6-AEA1-429F-99E1-6D267D954BD6}" type="presOf" srcId="{B70D14B1-7287-4AEF-B1FE-A0351168773F}" destId="{0278CC4F-7F39-4068-A193-EDEA27997330}" srcOrd="0" destOrd="0" presId="urn:microsoft.com/office/officeart/2005/8/layout/hList6"/>
    <dgm:cxn modelId="{521326E1-F657-47D8-A479-CFFA676A8749}" type="presOf" srcId="{096DC1F3-E753-4CE1-BE03-267D656D4A01}" destId="{05FC5123-F431-4228-86B3-110C1F4BC343}" srcOrd="0" destOrd="0" presId="urn:microsoft.com/office/officeart/2005/8/layout/hList6"/>
    <dgm:cxn modelId="{109CB8E0-5EC0-4C80-AC5B-150F29D60562}" type="presParOf" srcId="{C75B5711-6770-47A8-8DC9-AD7690476B02}" destId="{0278CC4F-7F39-4068-A193-EDEA27997330}" srcOrd="0" destOrd="0" presId="urn:microsoft.com/office/officeart/2005/8/layout/hList6"/>
    <dgm:cxn modelId="{4D043B78-BBD9-4740-BF48-B245B191EC24}" type="presParOf" srcId="{C75B5711-6770-47A8-8DC9-AD7690476B02}" destId="{A4A0A6C9-95BA-4863-A0A4-5C1A53EF1D7F}" srcOrd="1" destOrd="0" presId="urn:microsoft.com/office/officeart/2005/8/layout/hList6"/>
    <dgm:cxn modelId="{AC81FDA4-BC14-4CCE-B1AC-59F578A1A422}" type="presParOf" srcId="{C75B5711-6770-47A8-8DC9-AD7690476B02}" destId="{63694121-BE6D-4B7E-B594-7397D7675F38}" srcOrd="2" destOrd="0" presId="urn:microsoft.com/office/officeart/2005/8/layout/hList6"/>
    <dgm:cxn modelId="{B3CD5786-5CFE-4039-8548-2DA242E89CA4}" type="presParOf" srcId="{C75B5711-6770-47A8-8DC9-AD7690476B02}" destId="{C2B0F1A7-7548-42A2-8110-FD8FD9CEE5F4}" srcOrd="3" destOrd="0" presId="urn:microsoft.com/office/officeart/2005/8/layout/hList6"/>
    <dgm:cxn modelId="{F6AE5FF2-843F-4948-8F80-AB9FE3CEC03D}" type="presParOf" srcId="{C75B5711-6770-47A8-8DC9-AD7690476B02}" destId="{D034AB33-0366-4179-8990-A2847D1659AA}" srcOrd="4" destOrd="0" presId="urn:microsoft.com/office/officeart/2005/8/layout/hList6"/>
    <dgm:cxn modelId="{3EDD9CAB-4E7B-4EA3-A0DC-9FFBF19A9832}" type="presParOf" srcId="{C75B5711-6770-47A8-8DC9-AD7690476B02}" destId="{7177C05C-3F6A-4C0C-AEC4-EEFE42591C44}" srcOrd="5" destOrd="0" presId="urn:microsoft.com/office/officeart/2005/8/layout/hList6"/>
    <dgm:cxn modelId="{A2CA9DA9-C149-4ADB-A71C-7C67B27FBA44}" type="presParOf" srcId="{C75B5711-6770-47A8-8DC9-AD7690476B02}" destId="{05FC5123-F431-4228-86B3-110C1F4BC343}" srcOrd="6" destOrd="0" presId="urn:microsoft.com/office/officeart/2005/8/layout/hList6"/>
    <dgm:cxn modelId="{9382684F-CA75-4272-9BC2-DEEB12D04898}" type="presParOf" srcId="{C75B5711-6770-47A8-8DC9-AD7690476B02}" destId="{F3896922-A106-40AF-B349-23B534FB7A05}" srcOrd="7" destOrd="0" presId="urn:microsoft.com/office/officeart/2005/8/layout/hList6"/>
    <dgm:cxn modelId="{2525BCCB-CB97-41CD-8CE6-60AE54D6328B}" type="presParOf" srcId="{C75B5711-6770-47A8-8DC9-AD7690476B02}" destId="{A78BEC34-008B-4127-AAE0-DF32F0222129}" srcOrd="8" destOrd="0" presId="urn:microsoft.com/office/officeart/2005/8/layout/hList6"/>
    <dgm:cxn modelId="{409F23D5-0266-4AB6-B0A7-417802459991}" type="presParOf" srcId="{C75B5711-6770-47A8-8DC9-AD7690476B02}" destId="{8D9A0B59-AAC5-4EEE-8D10-9C201A400A34}" srcOrd="9" destOrd="0" presId="urn:microsoft.com/office/officeart/2005/8/layout/hList6"/>
    <dgm:cxn modelId="{BF0B09DC-E766-4ABC-8FFA-D6A9D21A4007}" type="presParOf" srcId="{C75B5711-6770-47A8-8DC9-AD7690476B02}" destId="{15621C20-E150-4DEC-9E78-C700CDE19FDC}"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8CC4F-7F39-4068-A193-EDEA27997330}">
      <dsp:nvSpPr>
        <dsp:cNvPr id="0" name=""/>
        <dsp:cNvSpPr/>
      </dsp:nvSpPr>
      <dsp:spPr>
        <a:xfrm rot="16200000">
          <a:off x="-2321242" y="2325517"/>
          <a:ext cx="6339839" cy="1688804"/>
        </a:xfrm>
        <a:prstGeom prst="flowChartManualOperation">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dirty="0">
              <a:solidFill>
                <a:sysClr val="window" lastClr="FFFFFF"/>
              </a:solidFill>
              <a:latin typeface="Simplified Arabic" panose="02010000000000000000" pitchFamily="18" charset="-78"/>
              <a:ea typeface="+mn-ea"/>
              <a:cs typeface="Simplified Arabic" panose="02010000000000000000" pitchFamily="18" charset="-78"/>
            </a:rPr>
            <a:t>سادساً: مؤشرات قياس الأداء</a:t>
          </a:r>
          <a:r>
            <a:rPr lang="en-US" sz="1800" b="1" kern="1200" dirty="0">
              <a:solidFill>
                <a:sysClr val="window" lastClr="FFFFFF"/>
              </a:solidFill>
              <a:latin typeface="Simplified Arabic" panose="02010000000000000000" pitchFamily="18" charset="-78"/>
              <a:ea typeface="+mn-ea"/>
              <a:cs typeface="Simplified Arabic" panose="02010000000000000000" pitchFamily="18" charset="-78"/>
            </a:rPr>
            <a:t> (KPIs)</a:t>
          </a: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تقليل زمن التسليم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زيادة رضا العملاء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خفض التكاليف التشغيلية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زيادة حجم المعاملات الرقمية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dsp:txBody>
      <dsp:txXfrm rot="5400000">
        <a:off x="4275" y="1267968"/>
        <a:ext cx="1688804" cy="3803903"/>
      </dsp:txXfrm>
    </dsp:sp>
    <dsp:sp modelId="{63694121-BE6D-4B7E-B594-7397D7675F38}">
      <dsp:nvSpPr>
        <dsp:cNvPr id="0" name=""/>
        <dsp:cNvSpPr/>
      </dsp:nvSpPr>
      <dsp:spPr>
        <a:xfrm rot="16200000">
          <a:off x="-505777" y="2325517"/>
          <a:ext cx="6339839" cy="1688804"/>
        </a:xfrm>
        <a:prstGeom prst="flowChartManualOperation">
          <a:avLst/>
        </a:prstGeom>
        <a:solidFill>
          <a:srgbClr val="FFC000">
            <a:hueOff val="1960178"/>
            <a:satOff val="-8155"/>
            <a:lumOff val="192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a:solidFill>
                <a:sysClr val="window" lastClr="FFFFFF"/>
              </a:solidFill>
              <a:latin typeface="Simplified Arabic" panose="02010000000000000000" pitchFamily="18" charset="-78"/>
              <a:ea typeface="+mn-ea"/>
              <a:cs typeface="Simplified Arabic" panose="02010000000000000000" pitchFamily="18" charset="-78"/>
            </a:rPr>
            <a:t>خامساً: متطلبات التطبيق</a:t>
          </a: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بنية تحتية رقمية قوية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تدريب الكوادر البشرية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شراكات مع شركات تكنولوجيا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تشريعات داعمة للتحول الرقمي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dsp:txBody>
      <dsp:txXfrm rot="5400000">
        <a:off x="1819740" y="1267968"/>
        <a:ext cx="1688804" cy="3803903"/>
      </dsp:txXfrm>
    </dsp:sp>
    <dsp:sp modelId="{D034AB33-0366-4179-8990-A2847D1659AA}">
      <dsp:nvSpPr>
        <dsp:cNvPr id="0" name=""/>
        <dsp:cNvSpPr/>
      </dsp:nvSpPr>
      <dsp:spPr>
        <a:xfrm rot="16200000">
          <a:off x="1309687" y="2325517"/>
          <a:ext cx="6339839" cy="1688804"/>
        </a:xfrm>
        <a:prstGeom prst="flowChartManualOperation">
          <a:avLst/>
        </a:prstGeom>
        <a:solidFill>
          <a:srgbClr val="FFC000">
            <a:hueOff val="3920356"/>
            <a:satOff val="-16311"/>
            <a:lumOff val="384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a:solidFill>
                <a:sysClr val="window" lastClr="FFFFFF"/>
              </a:solidFill>
              <a:latin typeface="Simplified Arabic" panose="02010000000000000000" pitchFamily="18" charset="-78"/>
              <a:ea typeface="+mn-ea"/>
              <a:cs typeface="Simplified Arabic" panose="02010000000000000000" pitchFamily="18" charset="-78"/>
            </a:rPr>
            <a:t>الرابعة: التحسين المستمر</a:t>
          </a: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تحديث النماذج بناءً على البيانات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dsp:txBody>
      <dsp:txXfrm rot="5400000">
        <a:off x="3635204" y="1267968"/>
        <a:ext cx="1688804" cy="3803903"/>
      </dsp:txXfrm>
    </dsp:sp>
    <dsp:sp modelId="{05FC5123-F431-4228-86B3-110C1F4BC343}">
      <dsp:nvSpPr>
        <dsp:cNvPr id="0" name=""/>
        <dsp:cNvSpPr/>
      </dsp:nvSpPr>
      <dsp:spPr>
        <a:xfrm rot="16200000">
          <a:off x="3125153" y="2325517"/>
          <a:ext cx="6339839" cy="1688804"/>
        </a:xfrm>
        <a:prstGeom prst="flowChartManualOperation">
          <a:avLst/>
        </a:prstGeom>
        <a:solidFill>
          <a:srgbClr val="FFC000">
            <a:hueOff val="5880535"/>
            <a:satOff val="-24466"/>
            <a:lumOff val="5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a:solidFill>
                <a:sysClr val="window" lastClr="FFFFFF"/>
              </a:solidFill>
              <a:latin typeface="Simplified Arabic" panose="02010000000000000000" pitchFamily="18" charset="-78"/>
              <a:ea typeface="+mn-ea"/>
              <a:cs typeface="Simplified Arabic" panose="02010000000000000000" pitchFamily="18" charset="-78"/>
            </a:rPr>
            <a:t>الثالثة: التوسع</a:t>
          </a: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تعميم الأنظمة الذكية على مستوى الجمهورية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dsp:txBody>
      <dsp:txXfrm rot="5400000">
        <a:off x="5450670" y="1267968"/>
        <a:ext cx="1688804" cy="3803903"/>
      </dsp:txXfrm>
    </dsp:sp>
    <dsp:sp modelId="{A78BEC34-008B-4127-AAE0-DF32F0222129}">
      <dsp:nvSpPr>
        <dsp:cNvPr id="0" name=""/>
        <dsp:cNvSpPr/>
      </dsp:nvSpPr>
      <dsp:spPr>
        <a:xfrm rot="16200000">
          <a:off x="4940618" y="2325517"/>
          <a:ext cx="6339839" cy="1688804"/>
        </a:xfrm>
        <a:prstGeom prst="flowChartManualOperation">
          <a:avLst/>
        </a:prstGeom>
        <a:solidFill>
          <a:srgbClr val="FFC000">
            <a:hueOff val="7840713"/>
            <a:satOff val="-32622"/>
            <a:lumOff val="7686"/>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a:solidFill>
                <a:sysClr val="window" lastClr="FFFFFF"/>
              </a:solidFill>
              <a:latin typeface="Simplified Arabic" panose="02010000000000000000" pitchFamily="18" charset="-78"/>
              <a:ea typeface="+mn-ea"/>
              <a:cs typeface="Simplified Arabic" panose="02010000000000000000" pitchFamily="18" charset="-78"/>
            </a:rPr>
            <a:t>الثانية: التجريب</a:t>
          </a:r>
          <a:r>
            <a:rPr lang="en-US" sz="1800" b="1" kern="1200">
              <a:solidFill>
                <a:sysClr val="window" lastClr="FFFFFF"/>
              </a:solidFill>
              <a:latin typeface="Simplified Arabic" panose="02010000000000000000" pitchFamily="18" charset="-78"/>
              <a:ea typeface="+mn-ea"/>
              <a:cs typeface="Simplified Arabic" panose="02010000000000000000" pitchFamily="18" charset="-78"/>
            </a:rPr>
            <a:t> (Pilot Phase)</a:t>
          </a: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تطبيق النموذج في مناطق محددة (مثل القاهرة والإسكندرية)</a:t>
          </a:r>
          <a:r>
            <a:rPr lang="en-US" sz="1800" b="1" kern="1200">
              <a:solidFill>
                <a:sysClr val="windowText" lastClr="000000"/>
              </a:solidFill>
              <a:latin typeface="Simplified Arabic" panose="02010000000000000000" pitchFamily="18" charset="-78"/>
              <a:ea typeface="+mn-ea"/>
              <a:cs typeface="Simplified Arabic" panose="02010000000000000000" pitchFamily="18" charset="-78"/>
            </a:rPr>
            <a:t> </a:t>
          </a:r>
          <a:r>
            <a:rPr lang="ar-EG" sz="1800" b="1" kern="1200">
              <a:solidFill>
                <a:sysClr val="windowText" lastClr="000000"/>
              </a:solidFill>
              <a:latin typeface="Simplified Arabic" panose="02010000000000000000" pitchFamily="18" charset="-78"/>
              <a:ea typeface="+mn-ea"/>
              <a:cs typeface="Simplified Arabic" panose="02010000000000000000" pitchFamily="18" charset="-78"/>
            </a:rPr>
            <a:t>او خدمات معينه مثل حسابات التوفير</a:t>
          </a: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dsp:txBody>
      <dsp:txXfrm rot="5400000">
        <a:off x="7266135" y="1267968"/>
        <a:ext cx="1688804" cy="3803903"/>
      </dsp:txXfrm>
    </dsp:sp>
    <dsp:sp modelId="{15621C20-E150-4DEC-9E78-C700CDE19FDC}">
      <dsp:nvSpPr>
        <dsp:cNvPr id="0" name=""/>
        <dsp:cNvSpPr/>
      </dsp:nvSpPr>
      <dsp:spPr>
        <a:xfrm rot="16200000">
          <a:off x="6756083" y="2325517"/>
          <a:ext cx="6339839" cy="1688804"/>
        </a:xfrm>
        <a:prstGeom prst="flowChartManualOperation">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rtl="1">
            <a:lnSpc>
              <a:spcPct val="90000"/>
            </a:lnSpc>
            <a:spcBef>
              <a:spcPct val="0"/>
            </a:spcBef>
            <a:spcAft>
              <a:spcPct val="35000"/>
            </a:spcAft>
          </a:pPr>
          <a:r>
            <a:rPr lang="ar-SA" sz="1800" b="1" kern="1200">
              <a:solidFill>
                <a:sysClr val="window" lastClr="FFFFFF"/>
              </a:solidFill>
              <a:latin typeface="Simplified Arabic" panose="02010000000000000000" pitchFamily="18" charset="-78"/>
              <a:ea typeface="+mn-ea"/>
              <a:cs typeface="Simplified Arabic" panose="02010000000000000000" pitchFamily="18" charset="-78"/>
            </a:rPr>
            <a:t>الأولى: التهيئة الرقمية</a:t>
          </a:r>
          <a:endParaRPr lang="en-US" sz="1800" b="1" kern="1200">
            <a:solidFill>
              <a:sysClr val="window" lastClr="FFFFFF"/>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رقمنة البيانات الحالية الغير مرقمنه</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a:p>
          <a:pPr marL="171450" lvl="1" indent="-171450" algn="ctr" defTabSz="800100" rtl="1">
            <a:lnSpc>
              <a:spcPct val="90000"/>
            </a:lnSpc>
            <a:spcBef>
              <a:spcPct val="0"/>
            </a:spcBef>
            <a:spcAft>
              <a:spcPct val="15000"/>
            </a:spcAft>
            <a:buChar char="••"/>
          </a:pPr>
          <a:r>
            <a:rPr lang="ar-SA" sz="1800" b="1" kern="1200">
              <a:solidFill>
                <a:sysClr val="windowText" lastClr="000000"/>
              </a:solidFill>
              <a:latin typeface="Simplified Arabic" panose="02010000000000000000" pitchFamily="18" charset="-78"/>
              <a:ea typeface="+mn-ea"/>
              <a:cs typeface="Simplified Arabic" panose="02010000000000000000" pitchFamily="18" charset="-78"/>
            </a:rPr>
            <a:t>تطوير البنية التحتية </a:t>
          </a:r>
          <a:endParaRPr lang="en-US" sz="1800" b="1" kern="1200">
            <a:solidFill>
              <a:sysClr val="windowText" lastClr="000000"/>
            </a:solidFill>
            <a:latin typeface="Simplified Arabic" panose="02010000000000000000" pitchFamily="18" charset="-78"/>
            <a:ea typeface="+mn-ea"/>
            <a:cs typeface="Simplified Arabic" panose="02010000000000000000" pitchFamily="18" charset="-78"/>
          </a:endParaRPr>
        </a:p>
      </dsp:txBody>
      <dsp:txXfrm rot="5400000">
        <a:off x="9081600" y="1267968"/>
        <a:ext cx="1688804" cy="380390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37C738-3D9A-4D39-85CC-0536EA44090D}"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4E7A2C-56B8-4EF5-BD4C-5EDBBEE8446E}" type="slidenum">
              <a:rPr lang="en-US" smtClean="0"/>
              <a:t>‹#›</a:t>
            </a:fld>
            <a:endParaRPr lang="en-US"/>
          </a:p>
        </p:txBody>
      </p:sp>
    </p:spTree>
    <p:extLst>
      <p:ext uri="{BB962C8B-B14F-4D97-AF65-F5344CB8AC3E}">
        <p14:creationId xmlns:p14="http://schemas.microsoft.com/office/powerpoint/2010/main" val="1304344066"/>
      </p:ext>
    </p:extLst>
  </p:cSld>
  <p:clrMap bg1="lt1" tx1="dk1" bg2="lt2" tx2="dk2" accent1="accent1" accent2="accent2" accent3="accent3" accent4="accent4" accent5="accent5" accent6="accent6" hlink="hlink" folHlink="folHlink"/>
  <p:notesStyle>
    <a:lvl1pPr marL="0" algn="l" defTabSz="913503" rtl="0" eaLnBrk="1" latinLnBrk="0" hangingPunct="1">
      <a:defRPr sz="1200" kern="1200">
        <a:solidFill>
          <a:schemeClr val="tx1"/>
        </a:solidFill>
        <a:latin typeface="+mn-lt"/>
        <a:ea typeface="+mn-ea"/>
        <a:cs typeface="+mn-cs"/>
      </a:defRPr>
    </a:lvl1pPr>
    <a:lvl2pPr marL="456746" algn="l" defTabSz="913503" rtl="0" eaLnBrk="1" latinLnBrk="0" hangingPunct="1">
      <a:defRPr sz="1200" kern="1200">
        <a:solidFill>
          <a:schemeClr val="tx1"/>
        </a:solidFill>
        <a:latin typeface="+mn-lt"/>
        <a:ea typeface="+mn-ea"/>
        <a:cs typeface="+mn-cs"/>
      </a:defRPr>
    </a:lvl2pPr>
    <a:lvl3pPr marL="913503" algn="l" defTabSz="913503" rtl="0" eaLnBrk="1" latinLnBrk="0" hangingPunct="1">
      <a:defRPr sz="1200" kern="1200">
        <a:solidFill>
          <a:schemeClr val="tx1"/>
        </a:solidFill>
        <a:latin typeface="+mn-lt"/>
        <a:ea typeface="+mn-ea"/>
        <a:cs typeface="+mn-cs"/>
      </a:defRPr>
    </a:lvl3pPr>
    <a:lvl4pPr marL="1370252" algn="l" defTabSz="913503" rtl="0" eaLnBrk="1" latinLnBrk="0" hangingPunct="1">
      <a:defRPr sz="1200" kern="1200">
        <a:solidFill>
          <a:schemeClr val="tx1"/>
        </a:solidFill>
        <a:latin typeface="+mn-lt"/>
        <a:ea typeface="+mn-ea"/>
        <a:cs typeface="+mn-cs"/>
      </a:defRPr>
    </a:lvl4pPr>
    <a:lvl5pPr marL="1827005" algn="l" defTabSz="913503" rtl="0" eaLnBrk="1" latinLnBrk="0" hangingPunct="1">
      <a:defRPr sz="1200" kern="1200">
        <a:solidFill>
          <a:schemeClr val="tx1"/>
        </a:solidFill>
        <a:latin typeface="+mn-lt"/>
        <a:ea typeface="+mn-ea"/>
        <a:cs typeface="+mn-cs"/>
      </a:defRPr>
    </a:lvl5pPr>
    <a:lvl6pPr marL="2283744" algn="l" defTabSz="913503" rtl="0" eaLnBrk="1" latinLnBrk="0" hangingPunct="1">
      <a:defRPr sz="1200" kern="1200">
        <a:solidFill>
          <a:schemeClr val="tx1"/>
        </a:solidFill>
        <a:latin typeface="+mn-lt"/>
        <a:ea typeface="+mn-ea"/>
        <a:cs typeface="+mn-cs"/>
      </a:defRPr>
    </a:lvl6pPr>
    <a:lvl7pPr marL="2740490" algn="l" defTabSz="913503" rtl="0" eaLnBrk="1" latinLnBrk="0" hangingPunct="1">
      <a:defRPr sz="1200" kern="1200">
        <a:solidFill>
          <a:schemeClr val="tx1"/>
        </a:solidFill>
        <a:latin typeface="+mn-lt"/>
        <a:ea typeface="+mn-ea"/>
        <a:cs typeface="+mn-cs"/>
      </a:defRPr>
    </a:lvl7pPr>
    <a:lvl8pPr marL="3197241" algn="l" defTabSz="913503" rtl="0" eaLnBrk="1" latinLnBrk="0" hangingPunct="1">
      <a:defRPr sz="1200" kern="1200">
        <a:solidFill>
          <a:schemeClr val="tx1"/>
        </a:solidFill>
        <a:latin typeface="+mn-lt"/>
        <a:ea typeface="+mn-ea"/>
        <a:cs typeface="+mn-cs"/>
      </a:defRPr>
    </a:lvl8pPr>
    <a:lvl9pPr marL="3653994" algn="l" defTabSz="91350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4E7A2C-56B8-4EF5-BD4C-5EDBBEE8446E}" type="slidenum">
              <a:rPr lang="en-US" smtClean="0"/>
              <a:t>5</a:t>
            </a:fld>
            <a:endParaRPr lang="en-US"/>
          </a:p>
        </p:txBody>
      </p:sp>
    </p:spTree>
    <p:extLst>
      <p:ext uri="{BB962C8B-B14F-4D97-AF65-F5344CB8AC3E}">
        <p14:creationId xmlns:p14="http://schemas.microsoft.com/office/powerpoint/2010/main" val="2590773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5" y="1597853"/>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13" y="2914650"/>
            <a:ext cx="4800601" cy="1314450"/>
          </a:xfrm>
        </p:spPr>
        <p:txBody>
          <a:bodyPr/>
          <a:lstStyle>
            <a:lvl1pPr marL="0" indent="0" algn="ctr">
              <a:buNone/>
              <a:defRPr>
                <a:solidFill>
                  <a:schemeClr val="tx1">
                    <a:tint val="75000"/>
                  </a:schemeClr>
                </a:solidFill>
              </a:defRPr>
            </a:lvl1pPr>
            <a:lvl2pPr marL="342560" indent="0" algn="ctr">
              <a:buNone/>
              <a:defRPr>
                <a:solidFill>
                  <a:schemeClr val="tx1">
                    <a:tint val="75000"/>
                  </a:schemeClr>
                </a:solidFill>
              </a:defRPr>
            </a:lvl2pPr>
            <a:lvl3pPr marL="685126" indent="0" algn="ctr">
              <a:buNone/>
              <a:defRPr>
                <a:solidFill>
                  <a:schemeClr val="tx1">
                    <a:tint val="75000"/>
                  </a:schemeClr>
                </a:solidFill>
              </a:defRPr>
            </a:lvl3pPr>
            <a:lvl4pPr marL="1027689" indent="0" algn="ctr">
              <a:buNone/>
              <a:defRPr>
                <a:solidFill>
                  <a:schemeClr val="tx1">
                    <a:tint val="75000"/>
                  </a:schemeClr>
                </a:solidFill>
              </a:defRPr>
            </a:lvl4pPr>
            <a:lvl5pPr marL="1370252" indent="0" algn="ctr">
              <a:buNone/>
              <a:defRPr>
                <a:solidFill>
                  <a:schemeClr val="tx1">
                    <a:tint val="75000"/>
                  </a:schemeClr>
                </a:solidFill>
              </a:defRPr>
            </a:lvl5pPr>
            <a:lvl6pPr marL="1712819" indent="0" algn="ctr">
              <a:buNone/>
              <a:defRPr>
                <a:solidFill>
                  <a:schemeClr val="tx1">
                    <a:tint val="75000"/>
                  </a:schemeClr>
                </a:solidFill>
              </a:defRPr>
            </a:lvl6pPr>
            <a:lvl7pPr marL="2055371" indent="0" algn="ctr">
              <a:buNone/>
              <a:defRPr>
                <a:solidFill>
                  <a:schemeClr val="tx1">
                    <a:tint val="75000"/>
                  </a:schemeClr>
                </a:solidFill>
              </a:defRPr>
            </a:lvl7pPr>
            <a:lvl8pPr marL="2397930" indent="0" algn="ctr">
              <a:buNone/>
              <a:defRPr>
                <a:solidFill>
                  <a:schemeClr val="tx1">
                    <a:tint val="75000"/>
                  </a:schemeClr>
                </a:solidFill>
              </a:defRPr>
            </a:lvl8pPr>
            <a:lvl9pPr marL="27404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6" y="205980"/>
            <a:ext cx="1543051"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4" y="205980"/>
            <a:ext cx="4514851"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1" y="1371600"/>
            <a:ext cx="10468864" cy="1828800"/>
          </a:xfrm>
          <a:ln>
            <a:noFill/>
          </a:ln>
        </p:spPr>
        <p:txBody>
          <a:bodyPr vert="horz" tIns="0" rIns="18287"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7"/>
          <a:lstStyle>
            <a:lvl1pPr marL="0" marR="45717" indent="0" algn="r">
              <a:buNone/>
              <a:defRPr>
                <a:solidFill>
                  <a:schemeClr val="tx1"/>
                </a:solidFill>
              </a:defRPr>
            </a:lvl1pPr>
            <a:lvl2pPr marL="457166" indent="0" algn="ctr">
              <a:buNone/>
            </a:lvl2pPr>
            <a:lvl3pPr marL="914333" indent="0" algn="ctr">
              <a:buNone/>
            </a:lvl3pPr>
            <a:lvl4pPr marL="1371498" indent="0" algn="ctr">
              <a:buNone/>
            </a:lvl4pPr>
            <a:lvl5pPr marL="1828664" indent="0" algn="ctr">
              <a:buNone/>
            </a:lvl5pPr>
            <a:lvl6pPr marL="2285829" indent="0" algn="ctr">
              <a:buNone/>
            </a:lvl6pPr>
            <a:lvl7pPr marL="2742995" indent="0" algn="ctr">
              <a:buNone/>
            </a:lvl7pPr>
            <a:lvl8pPr marL="3200160" indent="0" algn="ctr">
              <a:buNone/>
            </a:lvl8pPr>
            <a:lvl9pPr marL="3657326"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19" name="Footer Placeholder 18"/>
          <p:cNvSpPr>
            <a:spLocks noGrp="1"/>
          </p:cNvSpPr>
          <p:nvPr>
            <p:ph type="ftr" sz="quarter" idx="11"/>
          </p:nvPr>
        </p:nvSpPr>
        <p:spPr/>
        <p:txBody>
          <a:bodyPr/>
          <a:lstStyle/>
          <a:p>
            <a:endParaRPr lang="en-US">
              <a:solidFill>
                <a:prstClr val="black">
                  <a:tint val="75000"/>
                </a:prstClr>
              </a:solidFill>
            </a:endParaRPr>
          </a:p>
        </p:txBody>
      </p:sp>
      <p:sp>
        <p:nvSpPr>
          <p:cNvPr id="27" name="Slide Number Placeholder 2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5"/>
            <a:ext cx="10363200" cy="1509712"/>
          </a:xfrm>
        </p:spPr>
        <p:txBody>
          <a:bodyPr lIns="45717" rIns="45717"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1"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17"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2" y="1855248"/>
            <a:ext cx="5386917" cy="659352"/>
          </a:xfrm>
        </p:spPr>
        <p:txBody>
          <a:bodyPr lIns="45717" tIns="0" rIns="45717"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81" y="1859774"/>
            <a:ext cx="5389033" cy="654843"/>
          </a:xfrm>
        </p:spPr>
        <p:txBody>
          <a:bodyPr lIns="45717" tIns="0" rIns="45717"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2" y="2514601"/>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81" y="2514601"/>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17"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7" rIns="18287"/>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5"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91434" tIns="45717" rIns="91434" bIns="45717"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91434" tIns="45717" rIns="91434" bIns="45717" rtlCol="0" anchor="ctr"/>
          <a:lstStyle/>
          <a:p>
            <a:pPr algn="ctr" eaLnBrk="1" latinLnBrk="0" hangingPunct="1"/>
            <a:endParaRPr kumimoji="0" lang="en-US"/>
          </a:p>
        </p:txBody>
      </p:sp>
      <p:sp>
        <p:nvSpPr>
          <p:cNvPr id="2" name="Title 1"/>
          <p:cNvSpPr>
            <a:spLocks noGrp="1"/>
          </p:cNvSpPr>
          <p:nvPr>
            <p:ph type="title"/>
          </p:nvPr>
        </p:nvSpPr>
        <p:spPr>
          <a:xfrm>
            <a:off x="812800" y="1177002"/>
            <a:ext cx="2950464" cy="1582621"/>
          </a:xfrm>
        </p:spPr>
        <p:txBody>
          <a:bodyPr vert="horz" lIns="45717" tIns="45717" rIns="45717" bIns="45717"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2" y="2828785"/>
            <a:ext cx="2946400" cy="2179320"/>
          </a:xfrm>
        </p:spPr>
        <p:txBody>
          <a:bodyPr lIns="64004" rIns="45717" bIns="45717"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10769601" y="6356370"/>
            <a:ext cx="812800" cy="365125"/>
          </a:xfrm>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1"/>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34" tIns="45717" rIns="91434" bIns="45717"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42"/>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34" tIns="45717" rIns="91434" bIns="45717"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5"/>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1" y="914405"/>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3"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8" name="Freeform 7"/>
          <p:cNvSpPr/>
          <p:nvPr/>
        </p:nvSpPr>
        <p:spPr>
          <a:xfrm>
            <a:off x="-3171"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2" name="Title 1"/>
          <p:cNvSpPr>
            <a:spLocks noGrp="1"/>
          </p:cNvSpPr>
          <p:nvPr>
            <p:ph type="ctrTitle"/>
          </p:nvPr>
        </p:nvSpPr>
        <p:spPr>
          <a:xfrm rot="19140000">
            <a:off x="1089494" y="1730403"/>
            <a:ext cx="7531497"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616371" y="2470943"/>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pPr marL="0" marR="0" lvl="0" indent="0" algn="l" defTabSz="914333"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3171"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7" name="Right Triangle 6"/>
          <p:cNvSpPr/>
          <p:nvPr/>
        </p:nvSpPr>
        <p:spPr>
          <a:xfrm>
            <a:off x="3"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2" name="Title 1"/>
          <p:cNvSpPr>
            <a:spLocks noGrp="1"/>
          </p:cNvSpPr>
          <p:nvPr>
            <p:ph type="title"/>
          </p:nvPr>
        </p:nvSpPr>
        <p:spPr>
          <a:xfrm rot="19140000">
            <a:off x="1092532" y="1726754"/>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333"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marL="0" lvl="0" indent="0" algn="l" defTabSz="914333"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marL="0" lvl="0" indent="0" algn="l" defTabSz="914333"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9"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9" y="2180035"/>
            <a:ext cx="5829300" cy="1125140"/>
          </a:xfrm>
        </p:spPr>
        <p:txBody>
          <a:bodyPr anchor="b"/>
          <a:lstStyle>
            <a:lvl1pPr marL="0" indent="0">
              <a:buNone/>
              <a:defRPr sz="1500">
                <a:solidFill>
                  <a:schemeClr val="tx1">
                    <a:tint val="75000"/>
                  </a:schemeClr>
                </a:solidFill>
              </a:defRPr>
            </a:lvl1pPr>
            <a:lvl2pPr marL="342560" indent="0">
              <a:buNone/>
              <a:defRPr sz="1300">
                <a:solidFill>
                  <a:schemeClr val="tx1">
                    <a:tint val="75000"/>
                  </a:schemeClr>
                </a:solidFill>
              </a:defRPr>
            </a:lvl2pPr>
            <a:lvl3pPr marL="685126" indent="0">
              <a:buNone/>
              <a:defRPr sz="1200">
                <a:solidFill>
                  <a:schemeClr val="tx1">
                    <a:tint val="75000"/>
                  </a:schemeClr>
                </a:solidFill>
              </a:defRPr>
            </a:lvl3pPr>
            <a:lvl4pPr marL="1027689" indent="0">
              <a:buNone/>
              <a:defRPr sz="1000">
                <a:solidFill>
                  <a:schemeClr val="tx1">
                    <a:tint val="75000"/>
                  </a:schemeClr>
                </a:solidFill>
              </a:defRPr>
            </a:lvl4pPr>
            <a:lvl5pPr marL="1370252" indent="0">
              <a:buNone/>
              <a:defRPr sz="1000">
                <a:solidFill>
                  <a:schemeClr val="tx1">
                    <a:tint val="75000"/>
                  </a:schemeClr>
                </a:solidFill>
              </a:defRPr>
            </a:lvl5pPr>
            <a:lvl6pPr marL="1712819" indent="0">
              <a:buNone/>
              <a:defRPr sz="1000">
                <a:solidFill>
                  <a:schemeClr val="tx1">
                    <a:tint val="75000"/>
                  </a:schemeClr>
                </a:solidFill>
              </a:defRPr>
            </a:lvl6pPr>
            <a:lvl7pPr marL="2055371" indent="0">
              <a:buNone/>
              <a:defRPr sz="1000">
                <a:solidFill>
                  <a:schemeClr val="tx1">
                    <a:tint val="75000"/>
                  </a:schemeClr>
                </a:solidFill>
              </a:defRPr>
            </a:lvl7pPr>
            <a:lvl8pPr marL="2397930" indent="0">
              <a:buNone/>
              <a:defRPr sz="1000">
                <a:solidFill>
                  <a:schemeClr val="tx1">
                    <a:tint val="75000"/>
                  </a:schemeClr>
                </a:solidFill>
              </a:defRPr>
            </a:lvl8pPr>
            <a:lvl9pPr marL="2740490" indent="0">
              <a:buNone/>
              <a:defRPr sz="1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3"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marL="0" algn="ctr" defTabSz="914333"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23"/>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333"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6332750" y="2618930"/>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730606" y="2253387"/>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marL="0" marR="0" lvl="0" indent="0" algn="l" defTabSz="914333"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3"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67" anchor="ctr"/>
          <a:lstStyle>
            <a:lvl1pPr algn="r">
              <a:defRPr/>
            </a:lvl1pPr>
          </a:lstStyle>
          <a:p>
            <a:r>
              <a:rPr lang="en-US" smtClean="0"/>
              <a:t>Click icon to add picture</a:t>
            </a:r>
            <a:endParaRPr lang="en-US" dirty="0"/>
          </a:p>
        </p:txBody>
      </p:sp>
      <p:sp>
        <p:nvSpPr>
          <p:cNvPr id="9" name="Right Triangle 8"/>
          <p:cNvSpPr/>
          <p:nvPr/>
        </p:nvSpPr>
        <p:spPr>
          <a:xfrm>
            <a:off x="3"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0" name="Freeform 9"/>
          <p:cNvSpPr/>
          <p:nvPr/>
        </p:nvSpPr>
        <p:spPr>
          <a:xfrm>
            <a:off x="3"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524653" y="2180529"/>
            <a:ext cx="8128727" cy="740664"/>
          </a:xfrm>
        </p:spPr>
        <p:txBody>
          <a:bodyPr/>
          <a:lstStyle>
            <a:lvl1pPr marL="0" indent="0">
              <a:buNone/>
              <a:defRPr sz="1400">
                <a:solidFill>
                  <a:schemeClr val="tx2"/>
                </a:solidFill>
              </a:defRPr>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1" y="274639"/>
            <a:ext cx="80264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103"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1" name="Rectangle 10"/>
          <p:cNvSpPr/>
          <p:nvPr/>
        </p:nvSpPr>
        <p:spPr>
          <a:xfrm>
            <a:off x="1319945" y="1016993"/>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2" name="Rectangle 11"/>
          <p:cNvSpPr/>
          <p:nvPr/>
        </p:nvSpPr>
        <p:spPr>
          <a:xfrm>
            <a:off x="1320809" y="1009662"/>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33" y="702070"/>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7" y="1794936"/>
            <a:ext cx="7631291"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2302940" y="3736622"/>
            <a:ext cx="7616239" cy="1524000"/>
          </a:xfrm>
        </p:spPr>
        <p:txBody>
          <a:bodyPr/>
          <a:lstStyle>
            <a:lvl1pPr marL="0" indent="0" algn="ctr">
              <a:buNone/>
              <a:defRPr>
                <a:solidFill>
                  <a:schemeClr val="tx2"/>
                </a:solidFill>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9027571" y="5357604"/>
            <a:ext cx="1618428" cy="365125"/>
          </a:xfrm>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a:xfrm>
            <a:off x="1565399" y="5357604"/>
            <a:ext cx="6713127" cy="365125"/>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285249" y="5357604"/>
            <a:ext cx="738697" cy="365125"/>
          </a:xfrm>
        </p:spPr>
        <p:txBody>
          <a:bodyPr/>
          <a:lstStyle>
            <a:lvl1pPr algn="ctr">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641" y="2239439"/>
            <a:ext cx="8338725"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941695" y="3725346"/>
            <a:ext cx="8308623" cy="1309511"/>
          </a:xfrm>
        </p:spPr>
        <p:txBody>
          <a:bodyPr anchor="t"/>
          <a:lstStyle>
            <a:lvl1pPr marL="0" indent="0" algn="ctr">
              <a:buNone/>
              <a:defRPr sz="2000">
                <a:solidFill>
                  <a:schemeClr val="tx2"/>
                </a:solidFill>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9" name="Content Placeholder 8"/>
          <p:cNvSpPr>
            <a:spLocks noGrp="1"/>
          </p:cNvSpPr>
          <p:nvPr>
            <p:ph sz="quarter" idx="13"/>
          </p:nvPr>
        </p:nvSpPr>
        <p:spPr>
          <a:xfrm>
            <a:off x="1731264" y="2121407"/>
            <a:ext cx="42672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77168" y="2122312"/>
            <a:ext cx="3919361" cy="820208"/>
          </a:xfrm>
        </p:spPr>
        <p:txBody>
          <a:bodyPr anchor="b">
            <a:normAutofit/>
          </a:bodyPr>
          <a:lstStyle>
            <a:lvl1pPr marL="0" indent="0" algn="ctr">
              <a:buNone/>
              <a:defRPr sz="2000" b="1">
                <a:solidFill>
                  <a:schemeClr val="tx2"/>
                </a:solidFill>
              </a:defRPr>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11" name="Content Placeholder 10"/>
          <p:cNvSpPr>
            <a:spLocks noGrp="1"/>
          </p:cNvSpPr>
          <p:nvPr>
            <p:ph sz="quarter" idx="13"/>
          </p:nvPr>
        </p:nvSpPr>
        <p:spPr>
          <a:xfrm>
            <a:off x="1731264" y="2944368"/>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3" y="1200151"/>
            <a:ext cx="3028949" cy="3394472"/>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5" y="1200151"/>
            <a:ext cx="3028949" cy="3394472"/>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5"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6" name="Rectangle 15"/>
          <p:cNvSpPr/>
          <p:nvPr/>
        </p:nvSpPr>
        <p:spPr>
          <a:xfrm rot="60000">
            <a:off x="5958505"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7" name="Rectangle 16"/>
          <p:cNvSpPr/>
          <p:nvPr/>
        </p:nvSpPr>
        <p:spPr>
          <a:xfrm rot="60000">
            <a:off x="5961897"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3" name="Rectangle 12"/>
          <p:cNvSpPr/>
          <p:nvPr/>
        </p:nvSpPr>
        <p:spPr>
          <a:xfrm rot="21540000">
            <a:off x="998948"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4" name="Rectangle 13"/>
          <p:cNvSpPr/>
          <p:nvPr/>
        </p:nvSpPr>
        <p:spPr>
          <a:xfrm rot="21540000">
            <a:off x="999753"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6" y="2020054"/>
            <a:ext cx="4086436"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6472392" y="1150996"/>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530835" y="3623748"/>
            <a:ext cx="4065188" cy="2100400"/>
          </a:xfrm>
        </p:spPr>
        <p:txBody>
          <a:bodyPr>
            <a:normAutofit/>
          </a:bodyPr>
          <a:lstStyle>
            <a:lvl1pPr marL="0" indent="0" algn="ctr">
              <a:buNone/>
              <a:defRPr sz="16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8455599" y="5885684"/>
            <a:ext cx="1618428" cy="365125"/>
          </a:xfrm>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a:xfrm rot="-60000">
            <a:off x="1219412" y="5829273"/>
            <a:ext cx="4696809" cy="365125"/>
          </a:xfr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rot="60000">
            <a:off x="10076427" y="5896973"/>
            <a:ext cx="738697" cy="365125"/>
          </a:xfr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5"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2" name="Rectangle 11"/>
          <p:cNvSpPr/>
          <p:nvPr/>
        </p:nvSpPr>
        <p:spPr>
          <a:xfrm rot="21540000">
            <a:off x="998948"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3" name="Rectangle 12"/>
          <p:cNvSpPr/>
          <p:nvPr/>
        </p:nvSpPr>
        <p:spPr>
          <a:xfrm rot="21540000">
            <a:off x="993420"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29" name="Rectangle 28"/>
          <p:cNvSpPr/>
          <p:nvPr/>
        </p:nvSpPr>
        <p:spPr>
          <a:xfrm rot="60000">
            <a:off x="5958505"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30" name="Rectangle 29"/>
          <p:cNvSpPr/>
          <p:nvPr/>
        </p:nvSpPr>
        <p:spPr>
          <a:xfrm rot="60000">
            <a:off x="5953033"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6531496"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8461251" y="5888749"/>
            <a:ext cx="1618428" cy="365125"/>
          </a:xfrm>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a:xfrm rot="-60000">
            <a:off x="1219434" y="5831049"/>
            <a:ext cx="4425391" cy="365125"/>
          </a:xfr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rot="60000">
            <a:off x="10082795" y="5900038"/>
            <a:ext cx="738697" cy="365125"/>
          </a:xfr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8" y="925702"/>
            <a:ext cx="1907823"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730970" y="1106324"/>
            <a:ext cx="690503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1434" tIns="45717" rIns="91434" bIns="45717" anchor="ctr"/>
          <a:lstStyle>
            <a:extLst/>
          </a:lstStyle>
          <a:p>
            <a:pPr algn="ctr" eaLnBrk="1" latinLnBrk="0" hangingPunct="1"/>
            <a:endParaRPr kumimoji="0" lang="en-US"/>
          </a:p>
        </p:txBody>
      </p:sp>
      <p:sp>
        <p:nvSpPr>
          <p:cNvPr id="9" name="Title 8"/>
          <p:cNvSpPr>
            <a:spLocks noGrp="1"/>
          </p:cNvSpPr>
          <p:nvPr>
            <p:ph type="ctrTitle"/>
          </p:nvPr>
        </p:nvSpPr>
        <p:spPr>
          <a:xfrm>
            <a:off x="914400" y="1752605"/>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17" rIns="45717"/>
          <a:lstStyle>
            <a:lvl1pPr marL="0" marR="64004" indent="0" algn="r">
              <a:buNone/>
              <a:defRPr>
                <a:solidFill>
                  <a:schemeClr val="tx2"/>
                </a:solidFill>
              </a:defRPr>
            </a:lvl1pPr>
            <a:lvl2pPr marL="457166" indent="0" algn="ctr">
              <a:buNone/>
            </a:lvl2pPr>
            <a:lvl3pPr marL="914333" indent="0" algn="ctr">
              <a:buNone/>
            </a:lvl3pPr>
            <a:lvl4pPr marL="1371498" indent="0" algn="ctr">
              <a:buNone/>
            </a:lvl4pPr>
            <a:lvl5pPr marL="1828664" indent="0" algn="ctr">
              <a:buNone/>
            </a:lvl5pPr>
            <a:lvl6pPr marL="2285829" indent="0" algn="ctr">
              <a:buNone/>
            </a:lvl6pPr>
            <a:lvl7pPr marL="2742995" indent="0" algn="ctr">
              <a:buNone/>
            </a:lvl7pPr>
            <a:lvl8pPr marL="3200160" indent="0" algn="ctr">
              <a:buNone/>
            </a:lvl8pPr>
            <a:lvl9pPr marL="3657326"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1"/>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solidFill>
                <a:prstClr val="black">
                  <a:tint val="75000"/>
                </a:prst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34" rIns="91434"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91434" tIns="45717" rIns="91434" bIns="45717"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91434" tIns="45717" rIns="91434" bIns="45717"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2"/>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1" y="1481332"/>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2" y="5410200"/>
            <a:ext cx="5386917" cy="762000"/>
          </a:xfrm>
          <a:solidFill>
            <a:schemeClr val="accent1"/>
          </a:solidFill>
          <a:ln w="9652">
            <a:solidFill>
              <a:schemeClr val="accent1"/>
            </a:solidFill>
            <a:miter lim="800000"/>
          </a:ln>
        </p:spPr>
        <p:txBody>
          <a:bodyPr lIns="182867"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72" y="5410200"/>
            <a:ext cx="5389033" cy="762000"/>
          </a:xfrm>
          <a:solidFill>
            <a:schemeClr val="accent1"/>
          </a:solidFill>
          <a:ln w="9652">
            <a:solidFill>
              <a:schemeClr val="accent1"/>
            </a:solidFill>
            <a:miter lim="800000"/>
          </a:ln>
        </p:spPr>
        <p:txBody>
          <a:bodyPr lIns="182867"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2"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71"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extLst/>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4" y="1151335"/>
            <a:ext cx="3030140" cy="479822"/>
          </a:xfrm>
        </p:spPr>
        <p:txBody>
          <a:bodyPr anchor="b"/>
          <a:lstStyle>
            <a:lvl1pPr marL="0" indent="0">
              <a:buNone/>
              <a:defRPr sz="1800" b="1"/>
            </a:lvl1pPr>
            <a:lvl2pPr marL="342560" indent="0">
              <a:buNone/>
              <a:defRPr sz="1500" b="1"/>
            </a:lvl2pPr>
            <a:lvl3pPr marL="685126" indent="0">
              <a:buNone/>
              <a:defRPr sz="1300" b="1"/>
            </a:lvl3pPr>
            <a:lvl4pPr marL="1027689" indent="0">
              <a:buNone/>
              <a:defRPr sz="1200" b="1"/>
            </a:lvl4pPr>
            <a:lvl5pPr marL="1370252" indent="0">
              <a:buNone/>
              <a:defRPr sz="1200" b="1"/>
            </a:lvl5pPr>
            <a:lvl6pPr marL="1712819" indent="0">
              <a:buNone/>
              <a:defRPr sz="1200" b="1"/>
            </a:lvl6pPr>
            <a:lvl7pPr marL="2055371" indent="0">
              <a:buNone/>
              <a:defRPr sz="1200" b="1"/>
            </a:lvl7pPr>
            <a:lvl8pPr marL="2397930" indent="0">
              <a:buNone/>
              <a:defRPr sz="1200" b="1"/>
            </a:lvl8pPr>
            <a:lvl9pPr marL="274049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904" y="1631156"/>
            <a:ext cx="3030140" cy="2963466"/>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9" y="1151335"/>
            <a:ext cx="3031332" cy="479822"/>
          </a:xfrm>
        </p:spPr>
        <p:txBody>
          <a:bodyPr anchor="b"/>
          <a:lstStyle>
            <a:lvl1pPr marL="0" indent="0">
              <a:buNone/>
              <a:defRPr sz="1800" b="1"/>
            </a:lvl1pPr>
            <a:lvl2pPr marL="342560" indent="0">
              <a:buNone/>
              <a:defRPr sz="1500" b="1"/>
            </a:lvl2pPr>
            <a:lvl3pPr marL="685126" indent="0">
              <a:buNone/>
              <a:defRPr sz="1300" b="1"/>
            </a:lvl3pPr>
            <a:lvl4pPr marL="1027689" indent="0">
              <a:buNone/>
              <a:defRPr sz="1200" b="1"/>
            </a:lvl4pPr>
            <a:lvl5pPr marL="1370252" indent="0">
              <a:buNone/>
              <a:defRPr sz="1200" b="1"/>
            </a:lvl5pPr>
            <a:lvl6pPr marL="1712819" indent="0">
              <a:buNone/>
              <a:defRPr sz="1200" b="1"/>
            </a:lvl6pPr>
            <a:lvl7pPr marL="2055371" indent="0">
              <a:buNone/>
              <a:defRPr sz="1200" b="1"/>
            </a:lvl7pPr>
            <a:lvl8pPr marL="2397930" indent="0">
              <a:buNone/>
              <a:defRPr sz="1200" b="1"/>
            </a:lvl8pPr>
            <a:lvl9pPr marL="274049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79" y="1631156"/>
            <a:ext cx="3031332" cy="2963466"/>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extLst/>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extLst/>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3"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1"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4"/>
            <a:ext cx="9550400" cy="648232"/>
          </a:xfrm>
          <a:noFill/>
        </p:spPr>
        <p:txBody>
          <a:bodyPr lIns="91434" tIns="0" rIns="91434" anchor="t"/>
          <a:lstStyle>
            <a:lvl1pPr marL="0" marR="18287"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a:xfrm>
            <a:off x="5840099" y="6407948"/>
            <a:ext cx="3134241" cy="365125"/>
          </a:xfrm>
        </p:spPr>
        <p:txBody>
          <a:bodyPr/>
          <a:lstStyle>
            <a:lvl1pPr>
              <a:defRPr>
                <a:solidFill>
                  <a:schemeClr val="tx1"/>
                </a:solidFill>
              </a:defRPr>
            </a:lvl1pPr>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a:xfrm>
            <a:off x="304802" y="4865124"/>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9" y="5944938"/>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34" tIns="45717" rIns="91434" bIns="45717" anchor="t" compatLnSpc="1"/>
          <a:lstStyle>
            <a:extLst/>
          </a:lstStyle>
          <a:p>
            <a:endParaRPr kumimoji="0" lang="en-US"/>
          </a:p>
        </p:txBody>
      </p:sp>
      <p:sp>
        <p:nvSpPr>
          <p:cNvPr id="9" name="Freeform 8"/>
          <p:cNvSpPr>
            <a:spLocks/>
          </p:cNvSpPr>
          <p:nvPr/>
        </p:nvSpPr>
        <p:spPr bwMode="auto">
          <a:xfrm>
            <a:off x="647626"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34" tIns="45717" rIns="91434" bIns="45717" anchor="t" compatLnSpc="1"/>
          <a:lstStyle>
            <a:extLst/>
          </a:lstStyle>
          <a:p>
            <a:endParaRPr kumimoji="0" lang="en-US"/>
          </a:p>
        </p:txBody>
      </p:sp>
      <p:sp>
        <p:nvSpPr>
          <p:cNvPr id="10" name="Right Triangle 9"/>
          <p:cNvSpPr>
            <a:spLocks/>
          </p:cNvSpPr>
          <p:nvPr/>
        </p:nvSpPr>
        <p:spPr bwMode="auto">
          <a:xfrm>
            <a:off x="-8055" y="5791254"/>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34" tIns="45717" rIns="91434" bIns="45717" anchor="ctr" compatLnSpc="1"/>
          <a:lstStyle>
            <a:extLst/>
          </a:lstStyle>
          <a:p>
            <a:pPr algn="ctr" eaLnBrk="1" latinLnBrk="0" hangingPunct="1"/>
            <a:endParaRPr kumimoji="0" lang="en-US"/>
          </a:p>
        </p:txBody>
      </p:sp>
      <p:cxnSp>
        <p:nvCxnSpPr>
          <p:cNvPr id="11" name="Straight Connector 10"/>
          <p:cNvCxnSpPr/>
          <p:nvPr/>
        </p:nvCxnSpPr>
        <p:spPr>
          <a:xfrm>
            <a:off x="-12315" y="5787740"/>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91434" tIns="45717" rIns="91434" bIns="45717"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91434" tIns="45717" rIns="91434" bIns="45717"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3"/>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3" y="274644"/>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1"/>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08708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5899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884" indent="0">
              <a:buNone/>
              <a:defRPr sz="1400">
                <a:solidFill>
                  <a:schemeClr val="tx1">
                    <a:tint val="75000"/>
                  </a:schemeClr>
                </a:solidFill>
              </a:defRPr>
            </a:lvl2pPr>
            <a:lvl3pPr marL="685766" indent="0">
              <a:buNone/>
              <a:defRPr sz="1200">
                <a:solidFill>
                  <a:schemeClr val="tx1">
                    <a:tint val="75000"/>
                  </a:schemeClr>
                </a:solidFill>
              </a:defRPr>
            </a:lvl3pPr>
            <a:lvl4pPr marL="1028649" indent="0">
              <a:buNone/>
              <a:defRPr sz="1100">
                <a:solidFill>
                  <a:schemeClr val="tx1">
                    <a:tint val="75000"/>
                  </a:schemeClr>
                </a:solidFill>
              </a:defRPr>
            </a:lvl4pPr>
            <a:lvl5pPr marL="1371532" indent="0">
              <a:buNone/>
              <a:defRPr sz="1100">
                <a:solidFill>
                  <a:schemeClr val="tx1">
                    <a:tint val="75000"/>
                  </a:schemeClr>
                </a:solidFill>
              </a:defRPr>
            </a:lvl5pPr>
            <a:lvl6pPr marL="1714415" indent="0">
              <a:buNone/>
              <a:defRPr sz="1100">
                <a:solidFill>
                  <a:schemeClr val="tx1">
                    <a:tint val="75000"/>
                  </a:schemeClr>
                </a:solidFill>
              </a:defRPr>
            </a:lvl6pPr>
            <a:lvl7pPr marL="2057297" indent="0">
              <a:buNone/>
              <a:defRPr sz="1100">
                <a:solidFill>
                  <a:schemeClr val="tx1">
                    <a:tint val="75000"/>
                  </a:schemeClr>
                </a:solidFill>
              </a:defRPr>
            </a:lvl7pPr>
            <a:lvl8pPr marL="2400180" indent="0">
              <a:buNone/>
              <a:defRPr sz="1100">
                <a:solidFill>
                  <a:schemeClr val="tx1">
                    <a:tint val="75000"/>
                  </a:schemeClr>
                </a:solidFill>
              </a:defRPr>
            </a:lvl8pPr>
            <a:lvl9pPr marL="2743064" indent="0">
              <a:buNone/>
              <a:defRPr sz="1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6114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1160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2" y="1151335"/>
            <a:ext cx="3030141" cy="479822"/>
          </a:xfrm>
        </p:spPr>
        <p:txBody>
          <a:bodyPr anchor="b"/>
          <a:lstStyle>
            <a:lvl1pPr marL="0" indent="0">
              <a:buNone/>
              <a:defRPr sz="1800" b="1"/>
            </a:lvl1pPr>
            <a:lvl2pPr marL="342884" indent="0">
              <a:buNone/>
              <a:defRPr sz="1500" b="1"/>
            </a:lvl2pPr>
            <a:lvl3pPr marL="685766" indent="0">
              <a:buNone/>
              <a:defRPr sz="140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902" y="1631156"/>
            <a:ext cx="3030141"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1" y="1151335"/>
            <a:ext cx="3031331" cy="479822"/>
          </a:xfrm>
        </p:spPr>
        <p:txBody>
          <a:bodyPr anchor="b"/>
          <a:lstStyle>
            <a:lvl1pPr marL="0" indent="0">
              <a:buNone/>
              <a:defRPr sz="1800" b="1"/>
            </a:lvl1pPr>
            <a:lvl2pPr marL="342884" indent="0">
              <a:buNone/>
              <a:defRPr sz="1500" b="1"/>
            </a:lvl2pPr>
            <a:lvl3pPr marL="685766" indent="0">
              <a:buNone/>
              <a:defRPr sz="140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71" y="1631156"/>
            <a:ext cx="3031331"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84733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24839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48029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787"/>
            <a:ext cx="2256235"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89" y="204790"/>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2" y="1076328"/>
            <a:ext cx="2256235" cy="3518297"/>
          </a:xfrm>
        </p:spPr>
        <p:txBody>
          <a:bodyPr/>
          <a:lstStyle>
            <a:lvl1pPr marL="0" indent="0">
              <a:buNone/>
              <a:defRPr sz="1100"/>
            </a:lvl1pPr>
            <a:lvl2pPr marL="342884" indent="0">
              <a:buNone/>
              <a:defRPr sz="900"/>
            </a:lvl2pPr>
            <a:lvl3pPr marL="685766" indent="0">
              <a:buNone/>
              <a:defRPr sz="800"/>
            </a:lvl3pPr>
            <a:lvl4pPr marL="1028649" indent="0">
              <a:buNone/>
              <a:defRPr sz="700"/>
            </a:lvl4pPr>
            <a:lvl5pPr marL="1371532" indent="0">
              <a:buNone/>
              <a:defRPr sz="700"/>
            </a:lvl5pPr>
            <a:lvl6pPr marL="1714415" indent="0">
              <a:buNone/>
              <a:defRPr sz="700"/>
            </a:lvl6pPr>
            <a:lvl7pPr marL="2057297" indent="0">
              <a:buNone/>
              <a:defRPr sz="700"/>
            </a:lvl7pPr>
            <a:lvl8pPr marL="2400180" indent="0">
              <a:buNone/>
              <a:defRPr sz="700"/>
            </a:lvl8pPr>
            <a:lvl9pPr marL="2743064"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55430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endParaRPr lang="en-US"/>
          </a:p>
        </p:txBody>
      </p:sp>
      <p:sp>
        <p:nvSpPr>
          <p:cNvPr id="4" name="Text Placeholder 3"/>
          <p:cNvSpPr>
            <a:spLocks noGrp="1"/>
          </p:cNvSpPr>
          <p:nvPr>
            <p:ph type="body" sz="half" idx="2"/>
          </p:nvPr>
        </p:nvSpPr>
        <p:spPr>
          <a:xfrm>
            <a:off x="1344216" y="4025505"/>
            <a:ext cx="4114800" cy="603647"/>
          </a:xfrm>
        </p:spPr>
        <p:txBody>
          <a:bodyPr/>
          <a:lstStyle>
            <a:lvl1pPr marL="0" indent="0">
              <a:buNone/>
              <a:defRPr sz="1100"/>
            </a:lvl1pPr>
            <a:lvl2pPr marL="342884" indent="0">
              <a:buNone/>
              <a:defRPr sz="900"/>
            </a:lvl2pPr>
            <a:lvl3pPr marL="685766" indent="0">
              <a:buNone/>
              <a:defRPr sz="800"/>
            </a:lvl3pPr>
            <a:lvl4pPr marL="1028649" indent="0">
              <a:buNone/>
              <a:defRPr sz="700"/>
            </a:lvl4pPr>
            <a:lvl5pPr marL="1371532" indent="0">
              <a:buNone/>
              <a:defRPr sz="700"/>
            </a:lvl5pPr>
            <a:lvl6pPr marL="1714415" indent="0">
              <a:buNone/>
              <a:defRPr sz="700"/>
            </a:lvl6pPr>
            <a:lvl7pPr marL="2057297" indent="0">
              <a:buNone/>
              <a:defRPr sz="700"/>
            </a:lvl7pPr>
            <a:lvl8pPr marL="2400180" indent="0">
              <a:buNone/>
              <a:defRPr sz="700"/>
            </a:lvl8pPr>
            <a:lvl9pPr marL="2743064"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41357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906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80"/>
            <a:ext cx="154305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205980"/>
            <a:ext cx="451485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86883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3487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0842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3805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8801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75383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46692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07488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67747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8528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40608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6156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20" y="204787"/>
            <a:ext cx="2256235"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99" y="204822"/>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20" y="1076354"/>
            <a:ext cx="2256235" cy="3518297"/>
          </a:xfrm>
        </p:spPr>
        <p:txBody>
          <a:bodyPr/>
          <a:lstStyle>
            <a:lvl1pPr marL="0" indent="0">
              <a:buNone/>
              <a:defRPr sz="1000"/>
            </a:lvl1pPr>
            <a:lvl2pPr marL="342560" indent="0">
              <a:buNone/>
              <a:defRPr sz="900"/>
            </a:lvl2pPr>
            <a:lvl3pPr marL="685126" indent="0">
              <a:buNone/>
              <a:defRPr sz="800"/>
            </a:lvl3pPr>
            <a:lvl4pPr marL="1027689" indent="0">
              <a:buNone/>
              <a:defRPr sz="700"/>
            </a:lvl4pPr>
            <a:lvl5pPr marL="1370252" indent="0">
              <a:buNone/>
              <a:defRPr sz="700"/>
            </a:lvl5pPr>
            <a:lvl6pPr marL="1712819" indent="0">
              <a:buNone/>
              <a:defRPr sz="700"/>
            </a:lvl6pPr>
            <a:lvl7pPr marL="2055371" indent="0">
              <a:buNone/>
              <a:defRPr sz="700"/>
            </a:lvl7pPr>
            <a:lvl8pPr marL="2397930" indent="0">
              <a:buNone/>
              <a:defRPr sz="700"/>
            </a:lvl8pPr>
            <a:lvl9pPr marL="274049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20" y="3600450"/>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20" y="459581"/>
            <a:ext cx="4114800" cy="3086100"/>
          </a:xfrm>
        </p:spPr>
        <p:txBody>
          <a:bodyPr/>
          <a:lstStyle>
            <a:lvl1pPr marL="0" indent="0">
              <a:buNone/>
              <a:defRPr sz="2400"/>
            </a:lvl1pPr>
            <a:lvl2pPr marL="342560" indent="0">
              <a:buNone/>
              <a:defRPr sz="2100"/>
            </a:lvl2pPr>
            <a:lvl3pPr marL="685126" indent="0">
              <a:buNone/>
              <a:defRPr sz="1800"/>
            </a:lvl3pPr>
            <a:lvl4pPr marL="1027689" indent="0">
              <a:buNone/>
              <a:defRPr sz="1500"/>
            </a:lvl4pPr>
            <a:lvl5pPr marL="1370252" indent="0">
              <a:buNone/>
              <a:defRPr sz="1500"/>
            </a:lvl5pPr>
            <a:lvl6pPr marL="1712819" indent="0">
              <a:buNone/>
              <a:defRPr sz="1500"/>
            </a:lvl6pPr>
            <a:lvl7pPr marL="2055371" indent="0">
              <a:buNone/>
              <a:defRPr sz="1500"/>
            </a:lvl7pPr>
            <a:lvl8pPr marL="2397930" indent="0">
              <a:buNone/>
              <a:defRPr sz="1500"/>
            </a:lvl8pPr>
            <a:lvl9pPr marL="2740490" indent="0">
              <a:buNone/>
              <a:defRPr sz="1500"/>
            </a:lvl9pPr>
          </a:lstStyle>
          <a:p>
            <a:endParaRPr lang="en-US"/>
          </a:p>
        </p:txBody>
      </p:sp>
      <p:sp>
        <p:nvSpPr>
          <p:cNvPr id="4" name="Text Placeholder 3"/>
          <p:cNvSpPr>
            <a:spLocks noGrp="1"/>
          </p:cNvSpPr>
          <p:nvPr>
            <p:ph type="body" sz="half" idx="2"/>
          </p:nvPr>
        </p:nvSpPr>
        <p:spPr>
          <a:xfrm>
            <a:off x="1344220" y="4025532"/>
            <a:ext cx="4114800" cy="603647"/>
          </a:xfrm>
        </p:spPr>
        <p:txBody>
          <a:bodyPr/>
          <a:lstStyle>
            <a:lvl1pPr marL="0" indent="0">
              <a:buNone/>
              <a:defRPr sz="1000"/>
            </a:lvl1pPr>
            <a:lvl2pPr marL="342560" indent="0">
              <a:buNone/>
              <a:defRPr sz="900"/>
            </a:lvl2pPr>
            <a:lvl3pPr marL="685126" indent="0">
              <a:buNone/>
              <a:defRPr sz="800"/>
            </a:lvl3pPr>
            <a:lvl4pPr marL="1027689" indent="0">
              <a:buNone/>
              <a:defRPr sz="700"/>
            </a:lvl4pPr>
            <a:lvl5pPr marL="1370252" indent="0">
              <a:buNone/>
              <a:defRPr sz="700"/>
            </a:lvl5pPr>
            <a:lvl6pPr marL="1712819" indent="0">
              <a:buNone/>
              <a:defRPr sz="700"/>
            </a:lvl6pPr>
            <a:lvl7pPr marL="2055371" indent="0">
              <a:buNone/>
              <a:defRPr sz="700"/>
            </a:lvl7pPr>
            <a:lvl8pPr marL="2397930" indent="0">
              <a:buNone/>
              <a:defRPr sz="700"/>
            </a:lvl8pPr>
            <a:lvl9pPr marL="274049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8.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17" y="205979"/>
            <a:ext cx="6172201" cy="857250"/>
          </a:xfrm>
          <a:prstGeom prst="rect">
            <a:avLst/>
          </a:prstGeom>
        </p:spPr>
        <p:txBody>
          <a:bodyPr vert="horz" lIns="91353" tIns="45677" rIns="91353" bIns="45677"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17" y="1200151"/>
            <a:ext cx="6172201" cy="3394472"/>
          </a:xfrm>
          <a:prstGeom prst="rect">
            <a:avLst/>
          </a:prstGeom>
        </p:spPr>
        <p:txBody>
          <a:bodyPr vert="horz" lIns="91353" tIns="45677" rIns="91353" bIns="4567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16" y="4767264"/>
            <a:ext cx="1600201" cy="273844"/>
          </a:xfrm>
          <a:prstGeom prst="rect">
            <a:avLst/>
          </a:prstGeom>
        </p:spPr>
        <p:txBody>
          <a:bodyPr vert="horz" lIns="91353" tIns="45677" rIns="91353" bIns="45677" rtlCol="0" anchor="ctr"/>
          <a:lstStyle>
            <a:lvl1pPr algn="l">
              <a:defRPr sz="900">
                <a:solidFill>
                  <a:schemeClr val="tx1">
                    <a:tint val="75000"/>
                  </a:schemeClr>
                </a:solidFill>
              </a:defRPr>
            </a:lvl1p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3"/>
          </p:nvPr>
        </p:nvSpPr>
        <p:spPr>
          <a:xfrm>
            <a:off x="2343155" y="4767264"/>
            <a:ext cx="2171700" cy="273844"/>
          </a:xfrm>
          <a:prstGeom prst="rect">
            <a:avLst/>
          </a:prstGeom>
        </p:spPr>
        <p:txBody>
          <a:bodyPr vert="horz" lIns="91353" tIns="45677" rIns="91353" bIns="45677"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16" y="4767264"/>
            <a:ext cx="1600201" cy="273844"/>
          </a:xfrm>
          <a:prstGeom prst="rect">
            <a:avLst/>
          </a:prstGeom>
        </p:spPr>
        <p:txBody>
          <a:bodyPr vert="horz" lIns="91353" tIns="45677" rIns="91353" bIns="45677" rtlCol="0" anchor="ctr"/>
          <a:lstStyle>
            <a:lvl1pPr algn="r">
              <a:defRPr sz="900">
                <a:solidFill>
                  <a:schemeClr val="tx1">
                    <a:tint val="75000"/>
                  </a:schemeClr>
                </a:solidFill>
              </a:defRPr>
            </a:lvl1p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685126" rtl="0" eaLnBrk="1" latinLnBrk="0" hangingPunct="1">
        <a:spcBef>
          <a:spcPct val="0"/>
        </a:spcBef>
        <a:buNone/>
        <a:defRPr sz="3300" kern="1200">
          <a:solidFill>
            <a:schemeClr val="tx1"/>
          </a:solidFill>
          <a:latin typeface="+mj-lt"/>
          <a:ea typeface="+mj-ea"/>
          <a:cs typeface="+mj-cs"/>
        </a:defRPr>
      </a:lvl1pPr>
    </p:titleStyle>
    <p:bodyStyle>
      <a:lvl1pPr marL="256925" indent="-256925" algn="l" defTabSz="68512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6980" indent="-214422" algn="l" defTabSz="68512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6409" indent="-171284" algn="l" defTabSz="68512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198967"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1525"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4093"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6651"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69214"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1781" indent="-171284" algn="l" defTabSz="68512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126" rtl="0" eaLnBrk="1" latinLnBrk="0" hangingPunct="1">
        <a:defRPr sz="1300" kern="1200">
          <a:solidFill>
            <a:schemeClr val="tx1"/>
          </a:solidFill>
          <a:latin typeface="+mn-lt"/>
          <a:ea typeface="+mn-ea"/>
          <a:cs typeface="+mn-cs"/>
        </a:defRPr>
      </a:lvl1pPr>
      <a:lvl2pPr marL="342560" algn="l" defTabSz="685126" rtl="0" eaLnBrk="1" latinLnBrk="0" hangingPunct="1">
        <a:defRPr sz="1300" kern="1200">
          <a:solidFill>
            <a:schemeClr val="tx1"/>
          </a:solidFill>
          <a:latin typeface="+mn-lt"/>
          <a:ea typeface="+mn-ea"/>
          <a:cs typeface="+mn-cs"/>
        </a:defRPr>
      </a:lvl2pPr>
      <a:lvl3pPr marL="685126" algn="l" defTabSz="685126" rtl="0" eaLnBrk="1" latinLnBrk="0" hangingPunct="1">
        <a:defRPr sz="1300" kern="1200">
          <a:solidFill>
            <a:schemeClr val="tx1"/>
          </a:solidFill>
          <a:latin typeface="+mn-lt"/>
          <a:ea typeface="+mn-ea"/>
          <a:cs typeface="+mn-cs"/>
        </a:defRPr>
      </a:lvl3pPr>
      <a:lvl4pPr marL="1027689" algn="l" defTabSz="685126" rtl="0" eaLnBrk="1" latinLnBrk="0" hangingPunct="1">
        <a:defRPr sz="1300" kern="1200">
          <a:solidFill>
            <a:schemeClr val="tx1"/>
          </a:solidFill>
          <a:latin typeface="+mn-lt"/>
          <a:ea typeface="+mn-ea"/>
          <a:cs typeface="+mn-cs"/>
        </a:defRPr>
      </a:lvl4pPr>
      <a:lvl5pPr marL="1370252" algn="l" defTabSz="685126" rtl="0" eaLnBrk="1" latinLnBrk="0" hangingPunct="1">
        <a:defRPr sz="1300" kern="1200">
          <a:solidFill>
            <a:schemeClr val="tx1"/>
          </a:solidFill>
          <a:latin typeface="+mn-lt"/>
          <a:ea typeface="+mn-ea"/>
          <a:cs typeface="+mn-cs"/>
        </a:defRPr>
      </a:lvl5pPr>
      <a:lvl6pPr marL="1712819" algn="l" defTabSz="685126" rtl="0" eaLnBrk="1" latinLnBrk="0" hangingPunct="1">
        <a:defRPr sz="1300" kern="1200">
          <a:solidFill>
            <a:schemeClr val="tx1"/>
          </a:solidFill>
          <a:latin typeface="+mn-lt"/>
          <a:ea typeface="+mn-ea"/>
          <a:cs typeface="+mn-cs"/>
        </a:defRPr>
      </a:lvl6pPr>
      <a:lvl7pPr marL="2055371" algn="l" defTabSz="685126" rtl="0" eaLnBrk="1" latinLnBrk="0" hangingPunct="1">
        <a:defRPr sz="1300" kern="1200">
          <a:solidFill>
            <a:schemeClr val="tx1"/>
          </a:solidFill>
          <a:latin typeface="+mn-lt"/>
          <a:ea typeface="+mn-ea"/>
          <a:cs typeface="+mn-cs"/>
        </a:defRPr>
      </a:lvl7pPr>
      <a:lvl8pPr marL="2397930" algn="l" defTabSz="685126" rtl="0" eaLnBrk="1" latinLnBrk="0" hangingPunct="1">
        <a:defRPr sz="1300" kern="1200">
          <a:solidFill>
            <a:schemeClr val="tx1"/>
          </a:solidFill>
          <a:latin typeface="+mn-lt"/>
          <a:ea typeface="+mn-ea"/>
          <a:cs typeface="+mn-cs"/>
        </a:defRPr>
      </a:lvl8pPr>
      <a:lvl9pPr marL="2740490" algn="l" defTabSz="685126"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34" tIns="45717" rIns="91434" bIns="45717"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34" tIns="45717" rIns="91434" bIns="45717"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tIns="45717"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lIns="91434" tIns="45717" rIns="91434" bIns="45717">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1" y="6356370"/>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22" name="Footer Placeholder 21"/>
          <p:cNvSpPr>
            <a:spLocks noGrp="1"/>
          </p:cNvSpPr>
          <p:nvPr>
            <p:ph type="ftr" sz="quarter" idx="3"/>
          </p:nvPr>
        </p:nvSpPr>
        <p:spPr>
          <a:xfrm>
            <a:off x="3556002" y="6356370"/>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prstClr val="black">
                  <a:tint val="75000"/>
                </a:prstClr>
              </a:solidFill>
            </a:endParaRPr>
          </a:p>
        </p:txBody>
      </p:sp>
      <p:sp>
        <p:nvSpPr>
          <p:cNvPr id="18" name="Slide Number Placeholder 17"/>
          <p:cNvSpPr>
            <a:spLocks noGrp="1"/>
          </p:cNvSpPr>
          <p:nvPr>
            <p:ph type="sldNum" sz="quarter" idx="4"/>
          </p:nvPr>
        </p:nvSpPr>
        <p:spPr>
          <a:xfrm>
            <a:off x="10566400" y="6356370"/>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01" indent="-274301"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32" indent="-246870"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333" indent="-246870"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630" indent="-210297"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2931" indent="-210297"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230" indent="-210297"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096" indent="-182867"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397" indent="-182867"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696" indent="-182867"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66" algn="l" rtl="0" eaLnBrk="1" latinLnBrk="0" hangingPunct="1">
        <a:defRPr kumimoji="0" kern="1200">
          <a:solidFill>
            <a:schemeClr val="tx1"/>
          </a:solidFill>
          <a:latin typeface="+mn-lt"/>
          <a:ea typeface="+mn-ea"/>
          <a:cs typeface="+mn-cs"/>
        </a:defRPr>
      </a:lvl2pPr>
      <a:lvl3pPr marL="914333" algn="l" rtl="0" eaLnBrk="1" latinLnBrk="0" hangingPunct="1">
        <a:defRPr kumimoji="0" kern="1200">
          <a:solidFill>
            <a:schemeClr val="tx1"/>
          </a:solidFill>
          <a:latin typeface="+mn-lt"/>
          <a:ea typeface="+mn-ea"/>
          <a:cs typeface="+mn-cs"/>
        </a:defRPr>
      </a:lvl3pPr>
      <a:lvl4pPr marL="1371498" algn="l" rtl="0" eaLnBrk="1" latinLnBrk="0" hangingPunct="1">
        <a:defRPr kumimoji="0" kern="1200">
          <a:solidFill>
            <a:schemeClr val="tx1"/>
          </a:solidFill>
          <a:latin typeface="+mn-lt"/>
          <a:ea typeface="+mn-ea"/>
          <a:cs typeface="+mn-cs"/>
        </a:defRPr>
      </a:lvl4pPr>
      <a:lvl5pPr marL="1828664" algn="l" rtl="0" eaLnBrk="1" latinLnBrk="0" hangingPunct="1">
        <a:defRPr kumimoji="0" kern="1200">
          <a:solidFill>
            <a:schemeClr val="tx1"/>
          </a:solidFill>
          <a:latin typeface="+mn-lt"/>
          <a:ea typeface="+mn-ea"/>
          <a:cs typeface="+mn-cs"/>
        </a:defRPr>
      </a:lvl5pPr>
      <a:lvl6pPr marL="2285829" algn="l" rtl="0" eaLnBrk="1" latinLnBrk="0" hangingPunct="1">
        <a:defRPr kumimoji="0" kern="1200">
          <a:solidFill>
            <a:schemeClr val="tx1"/>
          </a:solidFill>
          <a:latin typeface="+mn-lt"/>
          <a:ea typeface="+mn-ea"/>
          <a:cs typeface="+mn-cs"/>
        </a:defRPr>
      </a:lvl6pPr>
      <a:lvl7pPr marL="2742995" algn="l" rtl="0" eaLnBrk="1" latinLnBrk="0" hangingPunct="1">
        <a:defRPr kumimoji="0" kern="1200">
          <a:solidFill>
            <a:schemeClr val="tx1"/>
          </a:solidFill>
          <a:latin typeface="+mn-lt"/>
          <a:ea typeface="+mn-ea"/>
          <a:cs typeface="+mn-cs"/>
        </a:defRPr>
      </a:lvl7pPr>
      <a:lvl8pPr marL="3200160" algn="l" rtl="0" eaLnBrk="1" latinLnBrk="0" hangingPunct="1">
        <a:defRPr kumimoji="0" kern="1200">
          <a:solidFill>
            <a:schemeClr val="tx1"/>
          </a:solidFill>
          <a:latin typeface="+mn-lt"/>
          <a:ea typeface="+mn-ea"/>
          <a:cs typeface="+mn-cs"/>
        </a:defRPr>
      </a:lvl8pPr>
      <a:lvl9pPr marL="3657326"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4"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8" name="Freeform 7"/>
          <p:cNvSpPr/>
          <p:nvPr/>
        </p:nvSpPr>
        <p:spPr>
          <a:xfrm>
            <a:off x="-3171" y="5051312"/>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34" tIns="45717" rIns="91434" bIns="45717"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100645"/>
            <a:ext cx="10027920" cy="3579849"/>
          </a:xfrm>
          <a:prstGeom prst="rect">
            <a:avLst/>
          </a:prstGeom>
        </p:spPr>
        <p:txBody>
          <a:bodyPr vert="horz" lIns="91434" tIns="45717" rIns="91434" bIns="4571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34" tIns="45717" rIns="91434" bIns="45717" rtlCol="0" anchor="ctr"/>
          <a:lstStyle>
            <a:lvl1pPr algn="l">
              <a:defRPr sz="1200">
                <a:solidFill>
                  <a:srgbClr val="FFFFFF"/>
                </a:solidFill>
              </a:defRPr>
            </a:lvl1p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3"/>
          </p:nvPr>
        </p:nvSpPr>
        <p:spPr>
          <a:xfrm>
            <a:off x="4690020" y="6285122"/>
            <a:ext cx="6299200" cy="274320"/>
          </a:xfrm>
          <a:prstGeom prst="rect">
            <a:avLst/>
          </a:prstGeom>
        </p:spPr>
        <p:txBody>
          <a:bodyPr vert="horz" lIns="91434" tIns="45717" rIns="91434" bIns="45717" rtlCol="0" anchor="ctr"/>
          <a:lstStyle>
            <a:lvl1pPr algn="r">
              <a:defRPr sz="1000" cap="all" spc="200" baseline="0">
                <a:solidFill>
                  <a:srgbClr val="FFFFFF"/>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700">
                <a:solidFill>
                  <a:srgbClr val="FFFFFF"/>
                </a:solidFill>
              </a:defRPr>
            </a:lvl1p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Lst>
  <p:txStyles>
    <p:titleStyle>
      <a:lvl1pPr algn="l" defTabSz="914333" rtl="0" eaLnBrk="1" latinLnBrk="0" hangingPunct="1">
        <a:spcBef>
          <a:spcPct val="0"/>
        </a:spcBef>
        <a:buNone/>
        <a:defRPr sz="2800" kern="1200" cap="all" baseline="0">
          <a:solidFill>
            <a:schemeClr val="tx1"/>
          </a:solidFill>
          <a:latin typeface="+mj-lt"/>
          <a:ea typeface="+mj-ea"/>
          <a:cs typeface="+mj-cs"/>
        </a:defRPr>
      </a:lvl1pPr>
    </p:titleStyle>
    <p:bodyStyle>
      <a:lvl1pPr marL="342875" indent="-342875" algn="l" defTabSz="914333"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24" indent="-173724" algn="l" defTabSz="914333"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06" indent="-164580" algn="l" defTabSz="914333"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890" indent="-164580" algn="l" defTabSz="914333"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472" indent="-173724" algn="l" defTabSz="914333"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198" indent="-173724" algn="l" defTabSz="914333"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212" indent="-164580" algn="l" defTabSz="914333"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794" indent="-164580" algn="l" defTabSz="914333"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089" indent="-164580" algn="l" defTabSz="914333"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9"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92"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40" y="817594"/>
            <a:ext cx="9286993" cy="1202485"/>
          </a:xfrm>
          <a:prstGeom prst="rect">
            <a:avLst/>
          </a:prstGeom>
        </p:spPr>
        <p:txBody>
          <a:bodyPr vert="horz" lIns="91434" tIns="45717" rIns="91434" bIns="4571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50729" y="2119258"/>
            <a:ext cx="8261873" cy="3603812"/>
          </a:xfrm>
          <a:prstGeom prst="rect">
            <a:avLst/>
          </a:prstGeom>
        </p:spPr>
        <p:txBody>
          <a:bodyPr vert="horz" lIns="91434" tIns="45717" rIns="91434" bIns="45717"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06119" y="5809164"/>
            <a:ext cx="1618428" cy="365125"/>
          </a:xfrm>
          <a:prstGeom prst="rect">
            <a:avLst/>
          </a:prstGeom>
        </p:spPr>
        <p:txBody>
          <a:bodyPr vert="horz" lIns="91434" tIns="45717" rIns="91434" bIns="45717" rtlCol="0" anchor="ctr"/>
          <a:lstStyle>
            <a:lvl1pPr algn="r">
              <a:defRPr sz="1200">
                <a:solidFill>
                  <a:schemeClr val="tx2"/>
                </a:solidFill>
                <a:latin typeface="Rage Italic" pitchFamily="66" charset="0"/>
              </a:defRPr>
            </a:lvl1pPr>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5" name="Footer Placeholder 4"/>
          <p:cNvSpPr>
            <a:spLocks noGrp="1"/>
          </p:cNvSpPr>
          <p:nvPr>
            <p:ph type="ftr" sz="quarter" idx="3"/>
          </p:nvPr>
        </p:nvSpPr>
        <p:spPr>
          <a:xfrm>
            <a:off x="1219207" y="5809164"/>
            <a:ext cx="7386917" cy="365125"/>
          </a:xfrm>
          <a:prstGeom prst="rect">
            <a:avLst/>
          </a:prstGeom>
        </p:spPr>
        <p:txBody>
          <a:bodyPr vert="horz" lIns="91434" tIns="45717" rIns="91434" bIns="45717" rtlCol="0" anchor="ctr"/>
          <a:lstStyle>
            <a:lvl1pPr algn="l">
              <a:defRPr sz="1400">
                <a:solidFill>
                  <a:schemeClr val="tx2"/>
                </a:solidFill>
                <a:latin typeface="Rage Italic" pitchFamily="66" charset="0"/>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0226945" y="5809164"/>
            <a:ext cx="738697" cy="365125"/>
          </a:xfrm>
          <a:prstGeom prst="rect">
            <a:avLst/>
          </a:prstGeom>
        </p:spPr>
        <p:txBody>
          <a:bodyPr vert="horz" lIns="91434" tIns="45717" rIns="91434" bIns="45717" rtlCol="0" anchor="ctr"/>
          <a:lstStyle>
            <a:lvl1pPr algn="r">
              <a:defRPr sz="1400">
                <a:solidFill>
                  <a:schemeClr val="tx2"/>
                </a:solidFill>
                <a:latin typeface="Rage Italic" pitchFamily="66" charset="0"/>
              </a:defRPr>
            </a:lvl1pPr>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txStyles>
    <p:titleStyle>
      <a:lvl1pPr algn="ctr" defTabSz="914333"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01" indent="-274301" algn="l" defTabSz="914333"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32" indent="-274301" algn="l" defTabSz="914333"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333" indent="-228582" algn="l" defTabSz="914333"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064" indent="-228582" algn="l" defTabSz="914333"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797" indent="-228582" algn="l" defTabSz="914333"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530" indent="-228582" algn="l" defTabSz="914333"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262" indent="-228582" algn="l" defTabSz="914333"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2995" indent="-228582" algn="l" defTabSz="914333"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726" indent="-228582" algn="l" defTabSz="914333"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9" y="5944938"/>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34" tIns="45717" rIns="91434" bIns="45717" anchor="t" compatLnSpc="1"/>
          <a:lstStyle>
            <a:extLst/>
          </a:lstStyle>
          <a:p>
            <a:endParaRPr kumimoji="0" lang="en-US"/>
          </a:p>
        </p:txBody>
      </p:sp>
      <p:sp>
        <p:nvSpPr>
          <p:cNvPr id="12" name="Freeform 11"/>
          <p:cNvSpPr>
            <a:spLocks/>
          </p:cNvSpPr>
          <p:nvPr/>
        </p:nvSpPr>
        <p:spPr bwMode="auto">
          <a:xfrm>
            <a:off x="647626"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34" tIns="45717" rIns="91434" bIns="45717" anchor="t" compatLnSpc="1"/>
          <a:lstStyle>
            <a:extLst/>
          </a:lstStyle>
          <a:p>
            <a:endParaRPr kumimoji="0" lang="en-US"/>
          </a:p>
        </p:txBody>
      </p:sp>
      <p:sp>
        <p:nvSpPr>
          <p:cNvPr id="14" name="Right Triangle 13"/>
          <p:cNvSpPr>
            <a:spLocks/>
          </p:cNvSpPr>
          <p:nvPr/>
        </p:nvSpPr>
        <p:spPr bwMode="auto">
          <a:xfrm>
            <a:off x="-8055" y="5791254"/>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34" tIns="45717" rIns="91434" bIns="45717" anchor="ctr" compatLnSpc="1"/>
          <a:lstStyle>
            <a:extLst/>
          </a:lstStyle>
          <a:p>
            <a:pPr algn="ctr" eaLnBrk="1" latinLnBrk="0" hangingPunct="1"/>
            <a:endParaRPr kumimoji="0" lang="en-US"/>
          </a:p>
        </p:txBody>
      </p:sp>
      <p:cxnSp>
        <p:nvCxnSpPr>
          <p:cNvPr id="15" name="Straight Connector 14"/>
          <p:cNvCxnSpPr/>
          <p:nvPr/>
        </p:nvCxnSpPr>
        <p:spPr>
          <a:xfrm>
            <a:off x="-12315" y="5787740"/>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lIns="91434" tIns="45717" rIns="91434" bIns="45717"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32"/>
            <a:ext cx="10972800" cy="4525963"/>
          </a:xfrm>
          <a:prstGeom prst="rect">
            <a:avLst/>
          </a:prstGeom>
        </p:spPr>
        <p:txBody>
          <a:bodyPr vert="horz" lIns="91434" tIns="45717" rIns="91434" bIns="45717">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lIns="91434" tIns="45717" rIns="91434" bIns="45717" anchor="b"/>
          <a:lstStyle>
            <a:lvl1pPr algn="l" eaLnBrk="1" latinLnBrk="0" hangingPunct="1">
              <a:defRPr kumimoji="0" sz="1000">
                <a:solidFill>
                  <a:schemeClr val="tx1"/>
                </a:solidFill>
              </a:defRPr>
            </a:lvl1pPr>
            <a:extLst/>
          </a:lstStyle>
          <a:p>
            <a:fld id="{1D8BD707-D9CF-40AE-B4C6-C98DA3205C09}" type="datetimeFigureOut">
              <a:rPr lang="en-US" smtClean="0">
                <a:solidFill>
                  <a:prstClr val="black">
                    <a:tint val="75000"/>
                  </a:prstClr>
                </a:solidFill>
              </a:rPr>
              <a:t>5/11/2026</a:t>
            </a:fld>
            <a:endParaRPr lang="en-US">
              <a:solidFill>
                <a:prstClr val="black">
                  <a:tint val="75000"/>
                </a:prstClr>
              </a:solidFill>
            </a:endParaRPr>
          </a:p>
        </p:txBody>
      </p:sp>
      <p:sp>
        <p:nvSpPr>
          <p:cNvPr id="22" name="Footer Placeholder 21"/>
          <p:cNvSpPr>
            <a:spLocks noGrp="1"/>
          </p:cNvSpPr>
          <p:nvPr>
            <p:ph type="ftr" sz="quarter" idx="3"/>
          </p:nvPr>
        </p:nvSpPr>
        <p:spPr>
          <a:xfrm>
            <a:off x="5840099" y="6407948"/>
            <a:ext cx="3134241" cy="365125"/>
          </a:xfrm>
          <a:prstGeom prst="rect">
            <a:avLst/>
          </a:prstGeom>
        </p:spPr>
        <p:txBody>
          <a:bodyPr vert="horz" lIns="91434" tIns="45717" rIns="91434" bIns="45717" anchor="b"/>
          <a:lstStyle>
            <a:lvl1pPr algn="r" eaLnBrk="1" latinLnBrk="0" hangingPunct="1">
              <a:defRPr kumimoji="0" sz="1000">
                <a:solidFill>
                  <a:schemeClr val="tx1"/>
                </a:solidFill>
              </a:defRPr>
            </a:lvl1pPr>
            <a:extLst/>
          </a:lstStyle>
          <a:p>
            <a:endParaRPr lang="en-US">
              <a:solidFill>
                <a:prstClr val="black">
                  <a:tint val="75000"/>
                </a:prstClr>
              </a:solidFill>
            </a:endParaRPr>
          </a:p>
        </p:txBody>
      </p:sp>
      <p:sp>
        <p:nvSpPr>
          <p:cNvPr id="18" name="Slide Number Placeholder 17"/>
          <p:cNvSpPr>
            <a:spLocks noGrp="1"/>
          </p:cNvSpPr>
          <p:nvPr>
            <p:ph type="sldNum" sz="quarter" idx="4"/>
          </p:nvPr>
        </p:nvSpPr>
        <p:spPr>
          <a:xfrm>
            <a:off x="11529696" y="6407948"/>
            <a:ext cx="487680" cy="365125"/>
          </a:xfrm>
          <a:prstGeom prst="rect">
            <a:avLst/>
          </a:prstGeom>
        </p:spPr>
        <p:txBody>
          <a:bodyPr vert="horz" lIns="91434" tIns="45717" rIns="91434" bIns="45717" anchor="b"/>
          <a:lstStyle>
            <a:lvl1pPr algn="r" eaLnBrk="1" latinLnBrk="0" hangingPunct="1">
              <a:defRPr kumimoji="0" sz="1000" b="0">
                <a:solidFill>
                  <a:schemeClr val="tx1"/>
                </a:solidFill>
              </a:defRPr>
            </a:lvl1pPr>
            <a:extLst/>
          </a:lstStyle>
          <a:p>
            <a:fld id="{B6F15528-21DE-4FAA-801E-634DDDAF4B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33" indent="-256013"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46" indent="-228582"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472" indent="-228582"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2915" indent="-228582"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498" indent="-228582"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080" indent="-228582"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664" indent="-228582"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246" indent="-228582"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5829" indent="-228582"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66" algn="l" rtl="0" eaLnBrk="1" latinLnBrk="0" hangingPunct="1">
        <a:defRPr kumimoji="0" kern="1200">
          <a:solidFill>
            <a:schemeClr val="tx1"/>
          </a:solidFill>
          <a:latin typeface="+mn-lt"/>
          <a:ea typeface="+mn-ea"/>
          <a:cs typeface="+mn-cs"/>
        </a:defRPr>
      </a:lvl2pPr>
      <a:lvl3pPr marL="914333" algn="l" rtl="0" eaLnBrk="1" latinLnBrk="0" hangingPunct="1">
        <a:defRPr kumimoji="0" kern="1200">
          <a:solidFill>
            <a:schemeClr val="tx1"/>
          </a:solidFill>
          <a:latin typeface="+mn-lt"/>
          <a:ea typeface="+mn-ea"/>
          <a:cs typeface="+mn-cs"/>
        </a:defRPr>
      </a:lvl3pPr>
      <a:lvl4pPr marL="1371498" algn="l" rtl="0" eaLnBrk="1" latinLnBrk="0" hangingPunct="1">
        <a:defRPr kumimoji="0" kern="1200">
          <a:solidFill>
            <a:schemeClr val="tx1"/>
          </a:solidFill>
          <a:latin typeface="+mn-lt"/>
          <a:ea typeface="+mn-ea"/>
          <a:cs typeface="+mn-cs"/>
        </a:defRPr>
      </a:lvl4pPr>
      <a:lvl5pPr marL="1828664" algn="l" rtl="0" eaLnBrk="1" latinLnBrk="0" hangingPunct="1">
        <a:defRPr kumimoji="0" kern="1200">
          <a:solidFill>
            <a:schemeClr val="tx1"/>
          </a:solidFill>
          <a:latin typeface="+mn-lt"/>
          <a:ea typeface="+mn-ea"/>
          <a:cs typeface="+mn-cs"/>
        </a:defRPr>
      </a:lvl5pPr>
      <a:lvl6pPr marL="2285829" algn="l" rtl="0" eaLnBrk="1" latinLnBrk="0" hangingPunct="1">
        <a:defRPr kumimoji="0" kern="1200">
          <a:solidFill>
            <a:schemeClr val="tx1"/>
          </a:solidFill>
          <a:latin typeface="+mn-lt"/>
          <a:ea typeface="+mn-ea"/>
          <a:cs typeface="+mn-cs"/>
        </a:defRPr>
      </a:lvl6pPr>
      <a:lvl7pPr marL="2742995" algn="l" rtl="0" eaLnBrk="1" latinLnBrk="0" hangingPunct="1">
        <a:defRPr kumimoji="0" kern="1200">
          <a:solidFill>
            <a:schemeClr val="tx1"/>
          </a:solidFill>
          <a:latin typeface="+mn-lt"/>
          <a:ea typeface="+mn-ea"/>
          <a:cs typeface="+mn-cs"/>
        </a:defRPr>
      </a:lvl7pPr>
      <a:lvl8pPr marL="3200160" algn="l" rtl="0" eaLnBrk="1" latinLnBrk="0" hangingPunct="1">
        <a:defRPr kumimoji="0" kern="1200">
          <a:solidFill>
            <a:schemeClr val="tx1"/>
          </a:solidFill>
          <a:latin typeface="+mn-lt"/>
          <a:ea typeface="+mn-ea"/>
          <a:cs typeface="+mn-cs"/>
        </a:defRPr>
      </a:lvl8pPr>
      <a:lvl9pPr marL="3657326"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68577" tIns="34289" rIns="68577"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200151"/>
            <a:ext cx="6172200" cy="3394472"/>
          </a:xfrm>
          <a:prstGeom prst="rect">
            <a:avLst/>
          </a:prstGeom>
        </p:spPr>
        <p:txBody>
          <a:bodyPr vert="horz" lIns="68577" tIns="34289" rIns="68577"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4767264"/>
            <a:ext cx="1600200" cy="273844"/>
          </a:xfrm>
          <a:prstGeom prst="rect">
            <a:avLst/>
          </a:prstGeom>
        </p:spPr>
        <p:txBody>
          <a:bodyPr vert="horz" lIns="68577" tIns="34289" rIns="68577" bIns="34289" rtlCol="0" anchor="ctr"/>
          <a:lstStyle>
            <a:lvl1pPr algn="l">
              <a:defRPr sz="900">
                <a:solidFill>
                  <a:schemeClr val="tx1">
                    <a:tint val="75000"/>
                  </a:schemeClr>
                </a:solidFill>
              </a:defRPr>
            </a:lvl1pPr>
          </a:lstStyle>
          <a:p>
            <a:pPr defTabSz="685766"/>
            <a:fld id="{1D8BD707-D9CF-40AE-B4C6-C98DA3205C09}" type="datetimeFigureOut">
              <a:rPr lang="en-US" smtClean="0">
                <a:solidFill>
                  <a:prstClr val="black">
                    <a:tint val="75000"/>
                  </a:prstClr>
                </a:solidFill>
              </a:rPr>
              <a:pPr defTabSz="685766"/>
              <a:t>5/11/2026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68577" tIns="34289" rIns="68577" bIns="34289" rtlCol="0" anchor="ctr"/>
          <a:lstStyle>
            <a:lvl1pPr algn="ctr">
              <a:defRPr sz="900">
                <a:solidFill>
                  <a:schemeClr val="tx1">
                    <a:tint val="75000"/>
                  </a:schemeClr>
                </a:solidFill>
              </a:defRPr>
            </a:lvl1pPr>
          </a:lstStyle>
          <a:p>
            <a:pPr defTabSz="685766"/>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67264"/>
            <a:ext cx="1600200" cy="273844"/>
          </a:xfrm>
          <a:prstGeom prst="rect">
            <a:avLst/>
          </a:prstGeom>
        </p:spPr>
        <p:txBody>
          <a:bodyPr vert="horz" lIns="68577" tIns="34289" rIns="68577" bIns="34289" rtlCol="0" anchor="ctr"/>
          <a:lstStyle>
            <a:lvl1pPr algn="r">
              <a:defRPr sz="900">
                <a:solidFill>
                  <a:schemeClr val="tx1">
                    <a:tint val="75000"/>
                  </a:schemeClr>
                </a:solidFill>
              </a:defRPr>
            </a:lvl1pPr>
          </a:lstStyle>
          <a:p>
            <a:pPr defTabSz="685766"/>
            <a:fld id="{B6F15528-21DE-4FAA-801E-634DDDAF4B2B}" type="slidenum">
              <a:rPr lang="en-US" smtClean="0">
                <a:solidFill>
                  <a:prstClr val="black">
                    <a:tint val="75000"/>
                  </a:prstClr>
                </a:solidFill>
              </a:rPr>
              <a:pPr defTabSz="685766"/>
              <a:t>‹#›</a:t>
            </a:fld>
            <a:endParaRPr lang="en-US">
              <a:solidFill>
                <a:prstClr val="black">
                  <a:tint val="75000"/>
                </a:prstClr>
              </a:solidFill>
            </a:endParaRPr>
          </a:p>
        </p:txBody>
      </p:sp>
    </p:spTree>
    <p:extLst>
      <p:ext uri="{BB962C8B-B14F-4D97-AF65-F5344CB8AC3E}">
        <p14:creationId xmlns:p14="http://schemas.microsoft.com/office/powerpoint/2010/main" val="4025338786"/>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txStyles>
    <p:titleStyle>
      <a:lvl1pPr algn="ctr" defTabSz="685766" rtl="0" eaLnBrk="1" latinLnBrk="0" hangingPunct="1">
        <a:spcBef>
          <a:spcPct val="0"/>
        </a:spcBef>
        <a:buNone/>
        <a:defRPr sz="3300" kern="1200">
          <a:solidFill>
            <a:schemeClr val="tx1"/>
          </a:solidFill>
          <a:latin typeface="+mj-lt"/>
          <a:ea typeface="+mj-ea"/>
          <a:cs typeface="+mj-cs"/>
        </a:defRPr>
      </a:lvl1pPr>
    </p:titleStyle>
    <p:bodyStyle>
      <a:lvl1pPr marL="257162" indent="-257162" algn="l" defTabSz="685766"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974"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5/11/2026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67263"/>
            <a:ext cx="16002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158973886"/>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hyperlink" Target="https://wifitalents.com/about/trevor-hamilton/" TargetMode="Externa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 y="-422108"/>
            <a:ext cx="12200869" cy="7280108"/>
          </a:xfrm>
          <a:custGeom>
            <a:avLst/>
            <a:gdLst/>
            <a:ahLst/>
            <a:cxnLst/>
            <a:rect l="l" t="t" r="r" b="b"/>
            <a:pathLst>
              <a:path w="17475203" h="9753600">
                <a:moveTo>
                  <a:pt x="0" y="0"/>
                </a:moveTo>
                <a:lnTo>
                  <a:pt x="17475203" y="0"/>
                </a:lnTo>
                <a:lnTo>
                  <a:pt x="17475203" y="9753600"/>
                </a:lnTo>
                <a:lnTo>
                  <a:pt x="0" y="9753600"/>
                </a:lnTo>
                <a:lnTo>
                  <a:pt x="0" y="0"/>
                </a:lnTo>
                <a:close/>
              </a:path>
            </a:pathLst>
          </a:custGeom>
          <a:blipFill>
            <a:blip r:embed="rId2"/>
            <a:stretch>
              <a:fillRect/>
            </a:stretch>
          </a:blipFill>
        </p:spPr>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951" y="6374932"/>
            <a:ext cx="1095063" cy="483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0760" y="1982391"/>
            <a:ext cx="127461" cy="495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lowchart: Process 3"/>
          <p:cNvSpPr/>
          <p:nvPr/>
        </p:nvSpPr>
        <p:spPr>
          <a:xfrm>
            <a:off x="1307877" y="1845251"/>
            <a:ext cx="9523060" cy="2143125"/>
          </a:xfrm>
          <a:prstGeom prst="flowChartProcess">
            <a:avLst/>
          </a:prstGeom>
        </p:spPr>
        <p:style>
          <a:lnRef idx="2">
            <a:schemeClr val="accent3"/>
          </a:lnRef>
          <a:fillRef idx="1">
            <a:schemeClr val="lt1"/>
          </a:fillRef>
          <a:effectRef idx="0">
            <a:schemeClr val="accent3"/>
          </a:effectRef>
          <a:fontRef idx="minor">
            <a:schemeClr val="dk1"/>
          </a:fontRef>
        </p:style>
        <p:txBody>
          <a:bodyPr lIns="63928" tIns="31970" rIns="63928" bIns="31970" rtlCol="0" anchor="ctr"/>
          <a:lstStyle/>
          <a:p>
            <a:pPr algn="ctr" defTabSz="639278"/>
            <a:r>
              <a:rPr lang="ar-EG" sz="4400" b="1" dirty="0">
                <a:ln w="17780" cmpd="sng">
                  <a:solidFill>
                    <a:srgbClr val="FFFFFF"/>
                  </a:solidFill>
                  <a:prstDash val="solid"/>
                  <a:miter lim="800000"/>
                </a:ln>
                <a:solidFill>
                  <a:schemeClr val="tx1"/>
                </a:solidFill>
                <a:latin typeface="Simplified Arabic" pitchFamily="18" charset="-78"/>
                <a:cs typeface="Simplified Arabic" pitchFamily="18" charset="-78"/>
                <a:sym typeface="Arial"/>
              </a:rPr>
              <a:t>دور استخدام الذكاء الاصطناعى فى تطوير خدمات الهيئة القومية للبريد المصرى </a:t>
            </a:r>
            <a:endParaRPr lang="en-US" sz="4400" b="1" dirty="0">
              <a:ln w="17780" cmpd="sng">
                <a:solidFill>
                  <a:srgbClr val="FFFFFF"/>
                </a:solidFill>
                <a:prstDash val="solid"/>
                <a:miter lim="800000"/>
              </a:ln>
              <a:solidFill>
                <a:schemeClr val="tx1"/>
              </a:solidFill>
              <a:latin typeface="Simplified Arabic" pitchFamily="18" charset="-78"/>
              <a:cs typeface="Simplified Arabic" pitchFamily="18" charset="-78"/>
              <a:sym typeface="Arial"/>
            </a:endParaRPr>
          </a:p>
        </p:txBody>
      </p:sp>
      <p:sp>
        <p:nvSpPr>
          <p:cNvPr id="3" name="TextBox 2"/>
          <p:cNvSpPr txBox="1"/>
          <p:nvPr/>
        </p:nvSpPr>
        <p:spPr>
          <a:xfrm>
            <a:off x="2587615" y="5352812"/>
            <a:ext cx="7025640" cy="400110"/>
          </a:xfrm>
          <a:prstGeom prst="rect">
            <a:avLst/>
          </a:prstGeom>
          <a:noFill/>
        </p:spPr>
        <p:txBody>
          <a:bodyPr wrap="square" lIns="91434" tIns="45717" rIns="91434" bIns="45717" rtlCol="0">
            <a:spAutoFit/>
          </a:bodyPr>
          <a:lstStyle/>
          <a:p>
            <a:pPr algn="ctr" rtl="1"/>
            <a:r>
              <a:rPr lang="ar-SA" sz="2000" b="1" dirty="0">
                <a:solidFill>
                  <a:schemeClr val="tx1">
                    <a:lumMod val="85000"/>
                    <a:lumOff val="15000"/>
                  </a:schemeClr>
                </a:solidFill>
                <a:ea typeface="Calibri"/>
                <a:cs typeface="Simplified Arabic"/>
              </a:rPr>
              <a:t>مدرس الرياضيات البحتة بمركز الاساليب التخطيطية</a:t>
            </a:r>
            <a:r>
              <a:rPr lang="ar-EG" sz="2000" b="1" dirty="0">
                <a:solidFill>
                  <a:schemeClr val="tx1">
                    <a:lumMod val="85000"/>
                    <a:lumOff val="15000"/>
                  </a:schemeClr>
                </a:solidFill>
                <a:ea typeface="Calibri"/>
                <a:cs typeface="Simplified Arabic"/>
              </a:rPr>
              <a:t>  </a:t>
            </a:r>
            <a:endParaRPr lang="en-US" sz="2000" dirty="0">
              <a:solidFill>
                <a:schemeClr val="tx1">
                  <a:lumMod val="85000"/>
                  <a:lumOff val="15000"/>
                </a:schemeClr>
              </a:solidFill>
            </a:endParaRPr>
          </a:p>
        </p:txBody>
      </p:sp>
    </p:spTree>
    <p:extLst>
      <p:ext uri="{BB962C8B-B14F-4D97-AF65-F5344CB8AC3E}">
        <p14:creationId xmlns:p14="http://schemas.microsoft.com/office/powerpoint/2010/main" val="2932940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493"/>
          <a:stretch/>
        </p:blipFill>
        <p:spPr>
          <a:xfrm>
            <a:off x="0" y="13337"/>
            <a:ext cx="12192000" cy="6829425"/>
          </a:xfrm>
          <a:prstGeom prst="rect">
            <a:avLst/>
          </a:prstGeom>
        </p:spPr>
      </p:pic>
    </p:spTree>
    <p:extLst>
      <p:ext uri="{BB962C8B-B14F-4D97-AF65-F5344CB8AC3E}">
        <p14:creationId xmlns:p14="http://schemas.microsoft.com/office/powerpoint/2010/main" val="2755311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717"/>
          <a:stretch/>
        </p:blipFill>
        <p:spPr>
          <a:xfrm>
            <a:off x="0" y="1"/>
            <a:ext cx="12192000" cy="6858000"/>
          </a:xfrm>
          <a:prstGeom prst="rect">
            <a:avLst/>
          </a:prstGeom>
        </p:spPr>
      </p:pic>
    </p:spTree>
    <p:extLst>
      <p:ext uri="{BB962C8B-B14F-4D97-AF65-F5344CB8AC3E}">
        <p14:creationId xmlns:p14="http://schemas.microsoft.com/office/powerpoint/2010/main" val="114100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4873" y="1092429"/>
            <a:ext cx="5868902" cy="3693313"/>
          </a:xfrm>
          <a:prstGeom prst="rect">
            <a:avLst/>
          </a:prstGeom>
          <a:noFill/>
        </p:spPr>
        <p:txBody>
          <a:bodyPr wrap="none" lIns="91434" tIns="45717" rIns="91434" bIns="45717">
            <a:spAutoFit/>
          </a:bodyPr>
          <a:lstStyle/>
          <a:p>
            <a:pPr algn="ctr"/>
            <a:r>
              <a:rPr lang="ar-EG"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القسم الثالث </a:t>
            </a:r>
          </a:p>
          <a:p>
            <a:pPr algn="ctr"/>
            <a:r>
              <a:rPr lang="ar-EG"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نماذج فى استخدام الذكاء </a:t>
            </a:r>
            <a:endParaRPr lang="ar-EG"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ar-EG"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الاصطناعى</a:t>
            </a:r>
            <a:endParaRPr lang="ar-EG"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ar-EG"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فى الخدمات البريدية</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82553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839"/>
          <a:stretch>
            <a:fillRect/>
          </a:stretch>
        </p:blipFill>
        <p:spPr>
          <a:xfrm>
            <a:off x="0" y="28575"/>
            <a:ext cx="12192000" cy="682942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09528142"/>
              </p:ext>
            </p:extLst>
          </p:nvPr>
        </p:nvGraphicFramePr>
        <p:xfrm>
          <a:off x="1051560" y="1143001"/>
          <a:ext cx="10134600" cy="5220009"/>
        </p:xfrm>
        <a:graphic>
          <a:graphicData uri="http://schemas.openxmlformats.org/drawingml/2006/table">
            <a:tbl>
              <a:tblPr rtl="1" firstRow="1" firstCol="1" bandRow="1">
                <a:tableStyleId>{5C22544A-7EE6-4342-B048-85BDC9FD1C3A}</a:tableStyleId>
              </a:tblPr>
              <a:tblGrid>
                <a:gridCol w="1935480"/>
                <a:gridCol w="4191000"/>
                <a:gridCol w="4008120"/>
              </a:tblGrid>
              <a:tr h="441964">
                <a:tc>
                  <a:txBody>
                    <a:bodyPr/>
                    <a:lstStyle/>
                    <a:p>
                      <a:pPr marL="0" marR="0" algn="ctr" rtl="1"/>
                      <a:r>
                        <a:rPr lang="ar-SA" sz="2000" dirty="0">
                          <a:effectLst/>
                        </a:rPr>
                        <a:t>النموذج الدولي</a:t>
                      </a:r>
                      <a:endParaRPr lang="en-US" sz="2000" dirty="0">
                        <a:effectLst/>
                        <a:latin typeface="Times New Roman"/>
                        <a:ea typeface="Times New Roman"/>
                      </a:endParaRPr>
                    </a:p>
                  </a:txBody>
                  <a:tcPr marL="68580" marR="68580" marT="0" marB="0"/>
                </a:tc>
                <a:tc>
                  <a:txBody>
                    <a:bodyPr/>
                    <a:lstStyle/>
                    <a:p>
                      <a:pPr marL="0" marR="0" algn="ctr" rtl="1"/>
                      <a:r>
                        <a:rPr lang="ar-SA" sz="2000" dirty="0">
                          <a:effectLst/>
                        </a:rPr>
                        <a:t>معايير الاختيار</a:t>
                      </a:r>
                      <a:endParaRPr lang="en-US" sz="2000" dirty="0">
                        <a:effectLst/>
                        <a:latin typeface="Times New Roman"/>
                        <a:ea typeface="Times New Roman"/>
                      </a:endParaRPr>
                    </a:p>
                  </a:txBody>
                  <a:tcPr marL="68580" marR="68580" marT="0" marB="0"/>
                </a:tc>
                <a:tc>
                  <a:txBody>
                    <a:bodyPr/>
                    <a:lstStyle/>
                    <a:p>
                      <a:pPr marL="0" marR="0" algn="ctr" rtl="1"/>
                      <a:r>
                        <a:rPr lang="ar-SA" sz="2000">
                          <a:effectLst/>
                        </a:rPr>
                        <a:t>القيمة المضافة والأهمية البحثية</a:t>
                      </a:r>
                      <a:endParaRPr lang="en-US" sz="2000">
                        <a:effectLst/>
                        <a:latin typeface="Times New Roman"/>
                        <a:ea typeface="Times New Roman"/>
                      </a:endParaRPr>
                    </a:p>
                  </a:txBody>
                  <a:tcPr marL="68580" marR="68580" marT="0" marB="0"/>
                </a:tc>
              </a:tr>
              <a:tr h="1293382">
                <a:tc>
                  <a:txBody>
                    <a:bodyPr/>
                    <a:lstStyle/>
                    <a:p>
                      <a:pPr marL="0" marR="0" algn="ctr" rtl="1"/>
                      <a:r>
                        <a:rPr lang="ar-SA" sz="2000" dirty="0">
                          <a:effectLst/>
                        </a:rPr>
                        <a:t>الصين</a:t>
                      </a:r>
                      <a:endParaRPr lang="en-US" sz="2000" dirty="0">
                        <a:effectLst/>
                        <a:latin typeface="Times New Roman"/>
                        <a:ea typeface="Times New Roman"/>
                      </a:endParaRPr>
                    </a:p>
                  </a:txBody>
                  <a:tcPr marL="68580" marR="68580" marT="0" marB="0"/>
                </a:tc>
                <a:tc>
                  <a:txBody>
                    <a:bodyPr/>
                    <a:lstStyle/>
                    <a:p>
                      <a:pPr marL="0" marR="0" algn="ctr" rtl="1"/>
                      <a:r>
                        <a:rPr lang="ar-SA" sz="2000" dirty="0">
                          <a:effectLst/>
                        </a:rPr>
                        <a:t>الريادة العالمية في التحول الرقمي اللوجستي، وضخامة العمليات (الأكبر قيمةً وعدداً).</a:t>
                      </a:r>
                      <a:endParaRPr lang="en-US" sz="2000" dirty="0">
                        <a:effectLst/>
                        <a:latin typeface="Times New Roman"/>
                        <a:ea typeface="Times New Roman"/>
                      </a:endParaRPr>
                    </a:p>
                  </a:txBody>
                  <a:tcPr marL="68580" marR="68580" marT="0" marB="0"/>
                </a:tc>
                <a:tc>
                  <a:txBody>
                    <a:bodyPr/>
                    <a:lstStyle/>
                    <a:p>
                      <a:pPr marL="0" marR="0" algn="ctr" rtl="1"/>
                      <a:r>
                        <a:rPr lang="ar-SA" sz="2000" dirty="0">
                          <a:effectLst/>
                        </a:rPr>
                        <a:t>دراسة توظيف الروبوتات، أنظمة الفرز الذكية، والطائرات بدون طيار في تقليل التكاليف التشغيلية.</a:t>
                      </a:r>
                      <a:endParaRPr lang="en-US" sz="2000" dirty="0">
                        <a:effectLst/>
                        <a:latin typeface="Times New Roman"/>
                        <a:ea typeface="Times New Roman"/>
                      </a:endParaRPr>
                    </a:p>
                  </a:txBody>
                  <a:tcPr marL="68580" marR="68580" marT="0" marB="0"/>
                </a:tc>
              </a:tr>
              <a:tr h="785416">
                <a:tc>
                  <a:txBody>
                    <a:bodyPr/>
                    <a:lstStyle/>
                    <a:p>
                      <a:pPr marL="0" marR="0" algn="ctr" rtl="1"/>
                      <a:r>
                        <a:rPr lang="ar-SA" sz="2000">
                          <a:effectLst/>
                        </a:rPr>
                        <a:t>فرنسا</a:t>
                      </a:r>
                      <a:endParaRPr lang="en-US" sz="2000">
                        <a:effectLst/>
                        <a:latin typeface="Times New Roman"/>
                        <a:ea typeface="Times New Roman"/>
                      </a:endParaRPr>
                    </a:p>
                  </a:txBody>
                  <a:tcPr marL="68580" marR="68580" marT="0" marB="0"/>
                </a:tc>
                <a:tc>
                  <a:txBody>
                    <a:bodyPr/>
                    <a:lstStyle/>
                    <a:p>
                      <a:pPr marL="0" marR="0" algn="ctr" rtl="1"/>
                      <a:r>
                        <a:rPr lang="ar-SA" sz="2000">
                          <a:effectLst/>
                        </a:rPr>
                        <a:t>تمثيل "التجربة الأوروبية" المتقدمة في القطاع البريدي.</a:t>
                      </a:r>
                      <a:endParaRPr lang="en-US" sz="2000">
                        <a:effectLst/>
                        <a:latin typeface="Times New Roman"/>
                        <a:ea typeface="Times New Roman"/>
                      </a:endParaRPr>
                    </a:p>
                  </a:txBody>
                  <a:tcPr marL="68580" marR="68580" marT="0" marB="0"/>
                </a:tc>
                <a:tc>
                  <a:txBody>
                    <a:bodyPr/>
                    <a:lstStyle/>
                    <a:p>
                      <a:pPr marL="0" marR="0" algn="ctr" rtl="1"/>
                      <a:r>
                        <a:rPr lang="ar-SA" sz="2000" dirty="0">
                          <a:effectLst/>
                        </a:rPr>
                        <a:t>فهم التوازن بين التطور التقني والبيئة التنظيمية والتشريعية الأوروبية المتقدمة.</a:t>
                      </a:r>
                      <a:endParaRPr lang="en-US" sz="2000" dirty="0">
                        <a:effectLst/>
                        <a:latin typeface="Times New Roman"/>
                        <a:ea typeface="Times New Roman"/>
                      </a:endParaRPr>
                    </a:p>
                  </a:txBody>
                  <a:tcPr marL="68580" marR="68580" marT="0" marB="0"/>
                </a:tc>
              </a:tr>
              <a:tr h="1239588">
                <a:tc>
                  <a:txBody>
                    <a:bodyPr/>
                    <a:lstStyle/>
                    <a:p>
                      <a:pPr marL="0" marR="0" algn="ctr" rtl="1"/>
                      <a:r>
                        <a:rPr lang="ar-SA" sz="2000">
                          <a:effectLst/>
                        </a:rPr>
                        <a:t>شركة </a:t>
                      </a:r>
                      <a:r>
                        <a:rPr lang="en-US" sz="2000">
                          <a:effectLst/>
                        </a:rPr>
                        <a:t>DHL</a:t>
                      </a:r>
                      <a:endParaRPr lang="en-US" sz="2000">
                        <a:effectLst/>
                        <a:latin typeface="Times New Roman"/>
                        <a:ea typeface="Times New Roman"/>
                      </a:endParaRPr>
                    </a:p>
                  </a:txBody>
                  <a:tcPr marL="68580" marR="68580" marT="0" marB="0"/>
                </a:tc>
                <a:tc>
                  <a:txBody>
                    <a:bodyPr/>
                    <a:lstStyle/>
                    <a:p>
                      <a:pPr marL="0" marR="0" algn="ctr" rtl="1"/>
                      <a:r>
                        <a:rPr lang="ar-SA" sz="2000">
                          <a:effectLst/>
                        </a:rPr>
                        <a:t>النموذج العالمي الأكثر انتشاراً، والقيادة في مجال الابتكار التكنولوجي.</a:t>
                      </a:r>
                      <a:endParaRPr lang="en-US" sz="2000">
                        <a:effectLst/>
                        <a:latin typeface="Times New Roman"/>
                        <a:ea typeface="Times New Roman"/>
                      </a:endParaRPr>
                    </a:p>
                  </a:txBody>
                  <a:tcPr marL="68580" marR="68580" marT="0" marB="0"/>
                </a:tc>
                <a:tc>
                  <a:txBody>
                    <a:bodyPr/>
                    <a:lstStyle/>
                    <a:p>
                      <a:pPr marL="0" marR="0" algn="ctr" rtl="1"/>
                      <a:r>
                        <a:rPr lang="ar-SA" sz="2000" dirty="0">
                          <a:effectLst/>
                        </a:rPr>
                        <a:t>استخلاص أفضل الممارسات من منظور الشركات اللوجستية العالمية والقطاع الخاص الرائد.</a:t>
                      </a:r>
                      <a:endParaRPr lang="en-US" sz="2000" dirty="0">
                        <a:effectLst/>
                        <a:latin typeface="Times New Roman"/>
                        <a:ea typeface="Times New Roman"/>
                      </a:endParaRPr>
                    </a:p>
                  </a:txBody>
                  <a:tcPr marL="68580" marR="68580" marT="0" marB="0"/>
                </a:tc>
              </a:tr>
              <a:tr h="1459659">
                <a:tc>
                  <a:txBody>
                    <a:bodyPr/>
                    <a:lstStyle/>
                    <a:p>
                      <a:pPr marL="0" marR="0" algn="ctr" rtl="1"/>
                      <a:r>
                        <a:rPr lang="ar-SA" sz="2000">
                          <a:effectLst/>
                        </a:rPr>
                        <a:t>السعودية والإمارات</a:t>
                      </a:r>
                      <a:endParaRPr lang="en-US" sz="2000">
                        <a:effectLst/>
                        <a:latin typeface="Times New Roman"/>
                        <a:ea typeface="Times New Roman"/>
                      </a:endParaRPr>
                    </a:p>
                  </a:txBody>
                  <a:tcPr marL="68580" marR="68580" marT="0" marB="0"/>
                </a:tc>
                <a:tc>
                  <a:txBody>
                    <a:bodyPr/>
                    <a:lstStyle/>
                    <a:p>
                      <a:pPr marL="0" marR="0" algn="ctr" rtl="1"/>
                      <a:r>
                        <a:rPr lang="ar-SA" sz="2000">
                          <a:effectLst/>
                        </a:rPr>
                        <a:t>القرب الجغرافي والاشتراك في البيئة الإقليمية (منطقة الشرق الأوسط).</a:t>
                      </a:r>
                      <a:endParaRPr lang="en-US" sz="2000">
                        <a:effectLst/>
                        <a:latin typeface="Times New Roman"/>
                        <a:ea typeface="Times New Roman"/>
                      </a:endParaRPr>
                    </a:p>
                  </a:txBody>
                  <a:tcPr marL="68580" marR="68580" marT="0" marB="0"/>
                </a:tc>
                <a:tc>
                  <a:txBody>
                    <a:bodyPr/>
                    <a:lstStyle/>
                    <a:p>
                      <a:pPr marL="0" marR="0" algn="ctr" rtl="1"/>
                      <a:r>
                        <a:rPr lang="ar-SA" sz="2000" dirty="0">
                          <a:effectLst/>
                        </a:rPr>
                        <a:t>تقديم نموذج للمؤسسات التي حققت قفزات نوعية في تحسين تجربة العميل والخدمات المالية في بيئة مشابهة للسياق المصري.</a:t>
                      </a:r>
                      <a:endParaRPr lang="en-US" sz="2000" dirty="0">
                        <a:effectLst/>
                        <a:latin typeface="Times New Roman"/>
                        <a:ea typeface="Times New Roman"/>
                      </a:endParaRPr>
                    </a:p>
                  </a:txBody>
                  <a:tcPr marL="68580" marR="68580" marT="0" marB="0"/>
                </a:tc>
              </a:tr>
            </a:tbl>
          </a:graphicData>
        </a:graphic>
      </p:graphicFrame>
      <p:sp>
        <p:nvSpPr>
          <p:cNvPr id="4" name="TextBox 3"/>
          <p:cNvSpPr txBox="1"/>
          <p:nvPr/>
        </p:nvSpPr>
        <p:spPr>
          <a:xfrm>
            <a:off x="3764296" y="553132"/>
            <a:ext cx="7086601" cy="461665"/>
          </a:xfrm>
          <a:prstGeom prst="rect">
            <a:avLst/>
          </a:prstGeom>
          <a:noFill/>
        </p:spPr>
        <p:txBody>
          <a:bodyPr wrap="square" lIns="91434" tIns="45717" rIns="91434" bIns="45717" rtlCol="0">
            <a:spAutoFit/>
          </a:bodyPr>
          <a:lstStyle/>
          <a:p>
            <a:pPr algn="r" rtl="1"/>
            <a:r>
              <a:rPr lang="ar-SA" sz="2400" b="1" kern="100" dirty="0">
                <a:solidFill>
                  <a:srgbClr val="C00000"/>
                </a:solidFill>
                <a:ea typeface="Calibri"/>
                <a:cs typeface="Simplified Arabic"/>
              </a:rPr>
              <a:t>معايير اختيار نماذج لاستخدام الذكاء الاصطناعي في الخدمات البريدية</a:t>
            </a:r>
            <a:endParaRPr lang="en-US" sz="2400" dirty="0">
              <a:solidFill>
                <a:srgbClr val="C00000"/>
              </a:solidFill>
            </a:endParaRPr>
          </a:p>
        </p:txBody>
      </p:sp>
    </p:spTree>
    <p:extLst>
      <p:ext uri="{BB962C8B-B14F-4D97-AF65-F5344CB8AC3E}">
        <p14:creationId xmlns:p14="http://schemas.microsoft.com/office/powerpoint/2010/main" val="641917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3043"/>
          <a:stretch/>
        </p:blipFill>
        <p:spPr>
          <a:xfrm>
            <a:off x="0" y="28575"/>
            <a:ext cx="12192000" cy="6829425"/>
          </a:xfrm>
          <a:prstGeom prst="rect">
            <a:avLst/>
          </a:prstGeom>
        </p:spPr>
      </p:pic>
      <p:sp>
        <p:nvSpPr>
          <p:cNvPr id="3" name="TextBox 2"/>
          <p:cNvSpPr txBox="1"/>
          <p:nvPr/>
        </p:nvSpPr>
        <p:spPr>
          <a:xfrm>
            <a:off x="5196840" y="182880"/>
            <a:ext cx="6598920"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rtl="1"/>
            <a:r>
              <a:rPr lang="ar-SA" sz="4000" b="1" kern="100" dirty="0">
                <a:solidFill>
                  <a:schemeClr val="tx2">
                    <a:lumMod val="60000"/>
                    <a:lumOff val="40000"/>
                  </a:schemeClr>
                </a:solidFill>
                <a:latin typeface="Constantia"/>
                <a:ea typeface="Calibri"/>
                <a:cs typeface="Simplified Arabic"/>
              </a:rPr>
              <a:t>مقارنه </a:t>
            </a:r>
            <a:r>
              <a:rPr lang="ar-EG" sz="4000" b="1" kern="100" dirty="0">
                <a:solidFill>
                  <a:schemeClr val="tx2">
                    <a:lumMod val="60000"/>
                    <a:lumOff val="40000"/>
                  </a:schemeClr>
                </a:solidFill>
                <a:latin typeface="Constantia"/>
                <a:ea typeface="Calibri"/>
                <a:cs typeface="Simplified Arabic"/>
              </a:rPr>
              <a:t>عرضية للنماذج </a:t>
            </a:r>
            <a:r>
              <a:rPr lang="ar-EG" sz="4000" b="1" kern="100" dirty="0" smtClean="0">
                <a:solidFill>
                  <a:schemeClr val="tx2">
                    <a:lumMod val="60000"/>
                    <a:lumOff val="40000"/>
                  </a:schemeClr>
                </a:solidFill>
                <a:latin typeface="Constantia"/>
                <a:ea typeface="Calibri"/>
                <a:cs typeface="Simplified Arabic"/>
              </a:rPr>
              <a:t>الدولية</a:t>
            </a:r>
          </a:p>
          <a:p>
            <a:pPr lvl="0" algn="ctr" rtl="1"/>
            <a:r>
              <a:rPr lang="ar-EG" sz="4000" b="1" kern="100" dirty="0" smtClean="0">
                <a:solidFill>
                  <a:schemeClr val="tx2">
                    <a:lumMod val="60000"/>
                    <a:lumOff val="40000"/>
                  </a:schemeClr>
                </a:solidFill>
                <a:latin typeface="Constantia"/>
                <a:ea typeface="Calibri"/>
                <a:cs typeface="Simplified Arabic"/>
              </a:rPr>
              <a:t> </a:t>
            </a:r>
            <a:r>
              <a:rPr lang="ar-EG" sz="4000" b="1" kern="100" dirty="0">
                <a:solidFill>
                  <a:schemeClr val="tx2">
                    <a:lumMod val="60000"/>
                    <a:lumOff val="40000"/>
                  </a:schemeClr>
                </a:solidFill>
                <a:latin typeface="Constantia"/>
                <a:ea typeface="Calibri"/>
                <a:cs typeface="Simplified Arabic"/>
              </a:rPr>
              <a:t>وفق محاور مختاره</a:t>
            </a:r>
            <a:endParaRPr lang="en-US" sz="4000" dirty="0">
              <a:solidFill>
                <a:schemeClr val="tx2">
                  <a:lumMod val="60000"/>
                  <a:lumOff val="40000"/>
                </a:schemeClr>
              </a:solidFill>
              <a:latin typeface="Constantia"/>
            </a:endParaRPr>
          </a:p>
        </p:txBody>
      </p:sp>
    </p:spTree>
    <p:extLst>
      <p:ext uri="{BB962C8B-B14F-4D97-AF65-F5344CB8AC3E}">
        <p14:creationId xmlns:p14="http://schemas.microsoft.com/office/powerpoint/2010/main" val="2473795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53009923"/>
              </p:ext>
            </p:extLst>
          </p:nvPr>
        </p:nvGraphicFramePr>
        <p:xfrm>
          <a:off x="1059180" y="842772"/>
          <a:ext cx="10134600" cy="5751071"/>
        </p:xfrm>
        <a:graphic>
          <a:graphicData uri="http://schemas.openxmlformats.org/drawingml/2006/table">
            <a:tbl>
              <a:tblPr rtl="1" firstRow="1" firstCol="1" bandRow="1">
                <a:tableStyleId>{5C22544A-7EE6-4342-B048-85BDC9FD1C3A}</a:tableStyleId>
              </a:tblPr>
              <a:tblGrid>
                <a:gridCol w="2206483"/>
                <a:gridCol w="7928117"/>
              </a:tblGrid>
              <a:tr h="335280">
                <a:tc>
                  <a:txBody>
                    <a:bodyPr/>
                    <a:lstStyle/>
                    <a:p>
                      <a:pPr marL="0" marR="0" algn="ctr" rtl="1">
                        <a:spcBef>
                          <a:spcPts val="0"/>
                        </a:spcBef>
                        <a:spcAft>
                          <a:spcPts val="0"/>
                        </a:spcAft>
                      </a:pPr>
                      <a:r>
                        <a:rPr lang="ar-EG" sz="2200" kern="100" dirty="0">
                          <a:effectLst/>
                        </a:rPr>
                        <a:t>المستوى</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1">
                        <a:spcBef>
                          <a:spcPts val="0"/>
                        </a:spcBef>
                        <a:spcAft>
                          <a:spcPts val="0"/>
                        </a:spcAft>
                      </a:pPr>
                      <a:r>
                        <a:rPr lang="ar-EG" sz="2200" kern="100" dirty="0">
                          <a:effectLst/>
                        </a:rPr>
                        <a:t>العناصر</a:t>
                      </a:r>
                      <a:endParaRPr lang="en-US" sz="2200" kern="100" dirty="0">
                        <a:effectLst/>
                        <a:latin typeface="Calibri"/>
                        <a:ea typeface="Calibri"/>
                        <a:cs typeface="Arial"/>
                      </a:endParaRPr>
                    </a:p>
                  </a:txBody>
                  <a:tcPr marL="66460" marR="66460" marT="0" marB="0" anchor="ctr"/>
                </a:tc>
              </a:tr>
              <a:tr h="1026671">
                <a:tc>
                  <a:txBody>
                    <a:bodyPr/>
                    <a:lstStyle/>
                    <a:p>
                      <a:pPr marL="0" marR="0" algn="ctr" rtl="1">
                        <a:spcBef>
                          <a:spcPts val="0"/>
                        </a:spcBef>
                        <a:spcAft>
                          <a:spcPts val="0"/>
                        </a:spcAft>
                      </a:pPr>
                      <a:r>
                        <a:rPr lang="ar-EG" sz="2200" kern="100" dirty="0">
                          <a:effectLst/>
                        </a:rPr>
                        <a:t>1- </a:t>
                      </a:r>
                      <a:r>
                        <a:rPr lang="ar-SA" sz="2200" kern="100" dirty="0">
                          <a:effectLst/>
                        </a:rPr>
                        <a:t>على المستوى التشغيلي</a:t>
                      </a:r>
                      <a:endParaRPr lang="en-US" sz="2200" kern="100" dirty="0">
                        <a:effectLst/>
                      </a:endParaRPr>
                    </a:p>
                    <a:p>
                      <a:pPr marL="0" marR="0" algn="ctr" rtl="1">
                        <a:spcBef>
                          <a:spcPts val="0"/>
                        </a:spcBef>
                        <a:spcAft>
                          <a:spcPts val="0"/>
                        </a:spcAft>
                      </a:pPr>
                      <a:r>
                        <a:rPr lang="ar-EG" sz="2200" kern="100" dirty="0">
                          <a:effectLst/>
                        </a:rPr>
                        <a:t> </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1">
                        <a:spcBef>
                          <a:spcPts val="0"/>
                        </a:spcBef>
                        <a:spcAft>
                          <a:spcPts val="0"/>
                        </a:spcAft>
                      </a:pPr>
                      <a:r>
                        <a:rPr lang="ar-SA" sz="2200" kern="100" dirty="0">
                          <a:effectLst/>
                        </a:rPr>
                        <a:t>تطبيق الذكاء الاصطناعي في تحسين مسارات التوصيل (نموذج</a:t>
                      </a:r>
                      <a:r>
                        <a:rPr lang="en-US" sz="2200" kern="100" dirty="0">
                          <a:effectLst/>
                        </a:rPr>
                        <a:t> DHL </a:t>
                      </a:r>
                      <a:r>
                        <a:rPr lang="ar-EG" sz="2200" kern="100" dirty="0">
                          <a:effectLst/>
                        </a:rPr>
                        <a:t>)</a:t>
                      </a:r>
                      <a:endParaRPr lang="en-US" sz="2200" kern="100" dirty="0">
                        <a:effectLst/>
                      </a:endParaRPr>
                    </a:p>
                    <a:p>
                      <a:pPr marL="0" marR="0" algn="ctr" rtl="1">
                        <a:spcBef>
                          <a:spcPts val="0"/>
                        </a:spcBef>
                        <a:spcAft>
                          <a:spcPts val="0"/>
                        </a:spcAft>
                      </a:pPr>
                      <a:r>
                        <a:rPr lang="ar-SA" sz="2200" kern="100" dirty="0">
                          <a:effectLst/>
                        </a:rPr>
                        <a:t>استخدام الروبوتات في الفرز الآلي</a:t>
                      </a:r>
                      <a:endParaRPr lang="en-US" sz="2200" kern="100" dirty="0">
                        <a:effectLst/>
                        <a:latin typeface="Calibri"/>
                        <a:ea typeface="Calibri"/>
                        <a:cs typeface="Arial"/>
                      </a:endParaRPr>
                    </a:p>
                  </a:txBody>
                  <a:tcPr marL="66460" marR="66460" marT="0" marB="0" anchor="ctr"/>
                </a:tc>
              </a:tr>
              <a:tr h="1005840">
                <a:tc>
                  <a:txBody>
                    <a:bodyPr/>
                    <a:lstStyle/>
                    <a:p>
                      <a:pPr marL="0" marR="0" algn="ctr" rtl="1">
                        <a:spcBef>
                          <a:spcPts val="0"/>
                        </a:spcBef>
                        <a:spcAft>
                          <a:spcPts val="0"/>
                        </a:spcAft>
                      </a:pPr>
                      <a:r>
                        <a:rPr lang="ar-EG" sz="2200" kern="100" dirty="0">
                          <a:effectLst/>
                        </a:rPr>
                        <a:t>2- </a:t>
                      </a:r>
                      <a:r>
                        <a:rPr lang="ar-SA" sz="2200" kern="100" dirty="0">
                          <a:effectLst/>
                        </a:rPr>
                        <a:t>على مستوى خدمة العملاء</a:t>
                      </a:r>
                      <a:endParaRPr lang="en-US" sz="2200" kern="100" dirty="0">
                        <a:effectLst/>
                      </a:endParaRPr>
                    </a:p>
                    <a:p>
                      <a:pPr marL="0" marR="0" algn="ctr" rtl="1">
                        <a:spcBef>
                          <a:spcPts val="0"/>
                        </a:spcBef>
                        <a:spcAft>
                          <a:spcPts val="0"/>
                        </a:spcAft>
                      </a:pPr>
                      <a:r>
                        <a:rPr lang="ar-EG" sz="2200" kern="100" dirty="0">
                          <a:effectLst/>
                        </a:rPr>
                        <a:t> </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1">
                        <a:spcBef>
                          <a:spcPts val="0"/>
                        </a:spcBef>
                        <a:spcAft>
                          <a:spcPts val="0"/>
                        </a:spcAft>
                      </a:pPr>
                      <a:r>
                        <a:rPr lang="ar-SA" sz="2200" kern="100" dirty="0">
                          <a:effectLst/>
                        </a:rPr>
                        <a:t>تطوير مساعدين ذكيين</a:t>
                      </a:r>
                      <a:r>
                        <a:rPr lang="en-US" sz="2200" kern="100" dirty="0">
                          <a:effectLst/>
                        </a:rPr>
                        <a:t> (</a:t>
                      </a:r>
                      <a:r>
                        <a:rPr lang="en-US" sz="2200" kern="100" dirty="0" err="1">
                          <a:effectLst/>
                        </a:rPr>
                        <a:t>Chatbots</a:t>
                      </a:r>
                      <a:r>
                        <a:rPr lang="en-US" sz="2200" kern="100" dirty="0">
                          <a:effectLst/>
                        </a:rPr>
                        <a:t>).</a:t>
                      </a:r>
                    </a:p>
                    <a:p>
                      <a:pPr marL="0" marR="0" algn="ctr" rtl="1">
                        <a:spcBef>
                          <a:spcPts val="0"/>
                        </a:spcBef>
                        <a:spcAft>
                          <a:spcPts val="0"/>
                        </a:spcAft>
                      </a:pPr>
                      <a:r>
                        <a:rPr lang="ar-SA" sz="2200" kern="100" dirty="0">
                          <a:effectLst/>
                        </a:rPr>
                        <a:t>تحسين أنظمة التتبع باستخدام الذكاء الاصطناعي</a:t>
                      </a:r>
                      <a:r>
                        <a:rPr lang="en-US" sz="2200" kern="100" dirty="0">
                          <a:effectLst/>
                        </a:rPr>
                        <a:t>.</a:t>
                      </a:r>
                    </a:p>
                    <a:p>
                      <a:pPr marL="0" marR="0" algn="ctr" rtl="1">
                        <a:spcBef>
                          <a:spcPts val="0"/>
                        </a:spcBef>
                        <a:spcAft>
                          <a:spcPts val="0"/>
                        </a:spcAft>
                      </a:pPr>
                      <a:r>
                        <a:rPr lang="ar-EG" sz="2200" kern="100" dirty="0">
                          <a:effectLst/>
                        </a:rPr>
                        <a:t> </a:t>
                      </a:r>
                      <a:endParaRPr lang="en-US" sz="2200" kern="100" dirty="0">
                        <a:effectLst/>
                        <a:latin typeface="Calibri"/>
                        <a:ea typeface="Calibri"/>
                        <a:cs typeface="Arial"/>
                      </a:endParaRPr>
                    </a:p>
                  </a:txBody>
                  <a:tcPr marL="66460" marR="66460" marT="0" marB="0" anchor="ctr"/>
                </a:tc>
              </a:tr>
              <a:tr h="1005840">
                <a:tc>
                  <a:txBody>
                    <a:bodyPr/>
                    <a:lstStyle/>
                    <a:p>
                      <a:pPr marL="0" marR="0" algn="ctr" rtl="1">
                        <a:spcBef>
                          <a:spcPts val="0"/>
                        </a:spcBef>
                        <a:spcAft>
                          <a:spcPts val="0"/>
                        </a:spcAft>
                      </a:pPr>
                      <a:r>
                        <a:rPr lang="ar-EG" sz="2200" kern="100" dirty="0">
                          <a:effectLst/>
                        </a:rPr>
                        <a:t>3- </a:t>
                      </a:r>
                      <a:r>
                        <a:rPr lang="ar-SA" sz="2200" kern="100" dirty="0">
                          <a:effectLst/>
                        </a:rPr>
                        <a:t>على المستوى الاستراتيجي</a:t>
                      </a:r>
                      <a:endParaRPr lang="en-US" sz="2200" kern="100" dirty="0">
                        <a:effectLst/>
                      </a:endParaRPr>
                    </a:p>
                    <a:p>
                      <a:pPr marL="0" marR="0" algn="ctr" rtl="1">
                        <a:spcBef>
                          <a:spcPts val="0"/>
                        </a:spcBef>
                        <a:spcAft>
                          <a:spcPts val="0"/>
                        </a:spcAft>
                      </a:pPr>
                      <a:r>
                        <a:rPr lang="ar-EG" sz="2200" kern="100" dirty="0">
                          <a:effectLst/>
                        </a:rPr>
                        <a:t> </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1">
                        <a:spcBef>
                          <a:spcPts val="0"/>
                        </a:spcBef>
                        <a:spcAft>
                          <a:spcPts val="0"/>
                        </a:spcAft>
                      </a:pPr>
                      <a:r>
                        <a:rPr lang="ar-SA" sz="2200" kern="100" dirty="0">
                          <a:effectLst/>
                        </a:rPr>
                        <a:t>إنشاء منصة بيانات موحدة (كما في الصين</a:t>
                      </a:r>
                      <a:r>
                        <a:rPr lang="ar-EG" sz="2200" kern="100" dirty="0">
                          <a:effectLst/>
                        </a:rPr>
                        <a:t>)</a:t>
                      </a:r>
                      <a:endParaRPr lang="en-US" sz="2200" kern="100" dirty="0">
                        <a:effectLst/>
                      </a:endParaRPr>
                    </a:p>
                    <a:p>
                      <a:pPr marL="0" marR="0" algn="ctr" rtl="1">
                        <a:spcBef>
                          <a:spcPts val="0"/>
                        </a:spcBef>
                        <a:spcAft>
                          <a:spcPts val="0"/>
                        </a:spcAft>
                      </a:pPr>
                      <a:r>
                        <a:rPr lang="ar-SA" sz="2200" kern="100" dirty="0">
                          <a:effectLst/>
                        </a:rPr>
                        <a:t>استخدام التحليلات التنبؤية لدعم القرار</a:t>
                      </a:r>
                      <a:r>
                        <a:rPr lang="en-US" sz="2200" kern="100" dirty="0">
                          <a:effectLst/>
                        </a:rPr>
                        <a:t>.</a:t>
                      </a:r>
                    </a:p>
                    <a:p>
                      <a:pPr marL="0" marR="0" algn="ctr" rtl="1">
                        <a:spcBef>
                          <a:spcPts val="0"/>
                        </a:spcBef>
                        <a:spcAft>
                          <a:spcPts val="0"/>
                        </a:spcAft>
                      </a:pPr>
                      <a:r>
                        <a:rPr lang="ar-EG" sz="2200" kern="100" dirty="0">
                          <a:effectLst/>
                        </a:rPr>
                        <a:t> </a:t>
                      </a:r>
                      <a:endParaRPr lang="en-US" sz="2200" kern="100" dirty="0">
                        <a:effectLst/>
                        <a:latin typeface="Calibri"/>
                        <a:ea typeface="Calibri"/>
                        <a:cs typeface="Arial"/>
                      </a:endParaRPr>
                    </a:p>
                  </a:txBody>
                  <a:tcPr marL="66460" marR="66460" marT="0" marB="0" anchor="ctr"/>
                </a:tc>
              </a:tr>
              <a:tr h="1036320">
                <a:tc>
                  <a:txBody>
                    <a:bodyPr/>
                    <a:lstStyle/>
                    <a:p>
                      <a:pPr marL="0" marR="0" algn="ctr" rtl="1">
                        <a:spcBef>
                          <a:spcPts val="0"/>
                        </a:spcBef>
                        <a:spcAft>
                          <a:spcPts val="0"/>
                        </a:spcAft>
                      </a:pPr>
                      <a:r>
                        <a:rPr lang="ar-EG" sz="2200" kern="100" dirty="0">
                          <a:effectLst/>
                        </a:rPr>
                        <a:t>4- </a:t>
                      </a:r>
                      <a:r>
                        <a:rPr lang="ar-SA" sz="2200" kern="100" dirty="0">
                          <a:effectLst/>
                        </a:rPr>
                        <a:t>على المستوى المالي</a:t>
                      </a:r>
                      <a:endParaRPr lang="en-US" sz="2200" kern="100" dirty="0">
                        <a:effectLst/>
                      </a:endParaRPr>
                    </a:p>
                    <a:p>
                      <a:pPr marL="0" marR="0" algn="ctr" rtl="1">
                        <a:spcBef>
                          <a:spcPts val="0"/>
                        </a:spcBef>
                        <a:spcAft>
                          <a:spcPts val="0"/>
                        </a:spcAft>
                      </a:pPr>
                      <a:r>
                        <a:rPr lang="ar-EG" sz="2200" kern="100" dirty="0">
                          <a:effectLst/>
                        </a:rPr>
                        <a:t> </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1">
                        <a:spcBef>
                          <a:spcPts val="0"/>
                        </a:spcBef>
                        <a:spcAft>
                          <a:spcPts val="0"/>
                        </a:spcAft>
                      </a:pPr>
                      <a:r>
                        <a:rPr lang="ar-SA" sz="2200" kern="100" dirty="0">
                          <a:effectLst/>
                        </a:rPr>
                        <a:t>تطوير خدمات مالية ذكية</a:t>
                      </a:r>
                      <a:r>
                        <a:rPr lang="en-US" sz="2200" kern="100" dirty="0">
                          <a:effectLst/>
                        </a:rPr>
                        <a:t> (Smart Financial Services).</a:t>
                      </a:r>
                    </a:p>
                    <a:p>
                      <a:pPr marL="0" marR="0" algn="ctr" rtl="1">
                        <a:spcBef>
                          <a:spcPts val="0"/>
                        </a:spcBef>
                        <a:spcAft>
                          <a:spcPts val="0"/>
                        </a:spcAft>
                      </a:pPr>
                      <a:r>
                        <a:rPr lang="ar-SA" sz="2200" kern="100" dirty="0">
                          <a:effectLst/>
                        </a:rPr>
                        <a:t>استخدام الذكاء الاصطناعي في كشف الاحتيال</a:t>
                      </a:r>
                      <a:r>
                        <a:rPr lang="en-US" sz="2200" kern="100" dirty="0">
                          <a:effectLst/>
                        </a:rPr>
                        <a:t>.</a:t>
                      </a:r>
                    </a:p>
                    <a:p>
                      <a:pPr marL="0" marR="0" algn="ctr" rtl="1">
                        <a:spcBef>
                          <a:spcPts val="0"/>
                        </a:spcBef>
                        <a:spcAft>
                          <a:spcPts val="0"/>
                        </a:spcAft>
                      </a:pPr>
                      <a:r>
                        <a:rPr lang="ar-EG" sz="2200" kern="100" dirty="0">
                          <a:effectLst/>
                        </a:rPr>
                        <a:t> </a:t>
                      </a:r>
                      <a:endParaRPr lang="en-US" sz="2200" kern="100" dirty="0">
                        <a:effectLst/>
                        <a:latin typeface="Calibri"/>
                        <a:ea typeface="Calibri"/>
                        <a:cs typeface="Arial"/>
                      </a:endParaRPr>
                    </a:p>
                  </a:txBody>
                  <a:tcPr marL="66460" marR="66460" marT="0" marB="0" anchor="ctr"/>
                </a:tc>
              </a:tr>
              <a:tr h="1341120">
                <a:tc>
                  <a:txBody>
                    <a:bodyPr/>
                    <a:lstStyle/>
                    <a:p>
                      <a:pPr marL="0" marR="0" algn="ctr" rtl="1">
                        <a:spcBef>
                          <a:spcPts val="0"/>
                        </a:spcBef>
                        <a:spcAft>
                          <a:spcPts val="0"/>
                        </a:spcAft>
                      </a:pPr>
                      <a:r>
                        <a:rPr lang="ar-EG" sz="2200" kern="100" dirty="0">
                          <a:effectLst/>
                        </a:rPr>
                        <a:t>الميل الاخير</a:t>
                      </a:r>
                      <a:endParaRPr lang="en-US" sz="2200" kern="100" dirty="0">
                        <a:solidFill>
                          <a:srgbClr val="7030A0"/>
                        </a:solidFill>
                        <a:effectLst/>
                        <a:latin typeface="Calibri"/>
                        <a:ea typeface="Calibri"/>
                        <a:cs typeface="Arial"/>
                      </a:endParaRPr>
                    </a:p>
                  </a:txBody>
                  <a:tcPr marL="66460" marR="66460" marT="0" marB="0" anchor="ctr"/>
                </a:tc>
                <a:tc>
                  <a:txBody>
                    <a:bodyPr/>
                    <a:lstStyle/>
                    <a:p>
                      <a:pPr marL="0" marR="0" algn="ctr" rtl="0">
                        <a:spcBef>
                          <a:spcPts val="0"/>
                        </a:spcBef>
                        <a:spcAft>
                          <a:spcPts val="0"/>
                        </a:spcAft>
                      </a:pPr>
                      <a:r>
                        <a:rPr lang="ar-SA" sz="2200" kern="100" dirty="0">
                          <a:effectLst/>
                        </a:rPr>
                        <a:t>استخدام الطائرات بدون طيار (توصيل الطرود إلى المناطق ذات التضاريس الوعرة، وفى وقت الكوارث الطبيعية) تعمل بالذكاء الاصطناعي لتحسين دقة التسليم.</a:t>
                      </a:r>
                      <a:endParaRPr lang="en-US" sz="2200" kern="100" dirty="0">
                        <a:effectLst/>
                      </a:endParaRPr>
                    </a:p>
                    <a:p>
                      <a:pPr marL="0" marR="0" algn="ctr" rtl="0">
                        <a:spcBef>
                          <a:spcPts val="0"/>
                        </a:spcBef>
                        <a:spcAft>
                          <a:spcPts val="0"/>
                        </a:spcAft>
                      </a:pPr>
                      <a:r>
                        <a:rPr lang="ar-SA" sz="2200" kern="100" dirty="0">
                          <a:effectLst/>
                        </a:rPr>
                        <a:t> تحليل المرور في الوقت الحقيقي، وتخفيض الأخطاء البشرية </a:t>
                      </a:r>
                      <a:endParaRPr lang="en-US" sz="2200" kern="100" dirty="0">
                        <a:effectLst/>
                      </a:endParaRPr>
                    </a:p>
                    <a:p>
                      <a:pPr marL="0" marR="0" algn="ctr" rtl="1">
                        <a:spcBef>
                          <a:spcPts val="0"/>
                        </a:spcBef>
                        <a:spcAft>
                          <a:spcPts val="0"/>
                        </a:spcAft>
                      </a:pPr>
                      <a:r>
                        <a:rPr lang="en-US" sz="2200" kern="100" dirty="0">
                          <a:effectLst/>
                        </a:rPr>
                        <a:t> </a:t>
                      </a:r>
                      <a:endParaRPr lang="en-US" sz="2200" kern="100" dirty="0">
                        <a:effectLst/>
                        <a:latin typeface="Calibri"/>
                        <a:ea typeface="Calibri"/>
                        <a:cs typeface="Arial"/>
                      </a:endParaRPr>
                    </a:p>
                  </a:txBody>
                  <a:tcPr marL="66460" marR="66460" marT="0" marB="0" anchor="ctr"/>
                </a:tc>
              </a:tr>
            </a:tbl>
          </a:graphicData>
        </a:graphic>
      </p:graphicFrame>
      <p:sp>
        <p:nvSpPr>
          <p:cNvPr id="3" name="TextBox 2"/>
          <p:cNvSpPr txBox="1"/>
          <p:nvPr/>
        </p:nvSpPr>
        <p:spPr>
          <a:xfrm>
            <a:off x="2453640" y="93244"/>
            <a:ext cx="7345680" cy="461665"/>
          </a:xfrm>
          <a:prstGeom prst="rect">
            <a:avLst/>
          </a:prstGeom>
          <a:noFill/>
        </p:spPr>
        <p:txBody>
          <a:bodyPr wrap="square" lIns="91434" tIns="45717" rIns="91434" bIns="45717" rtlCol="0">
            <a:spAutoFit/>
          </a:bodyPr>
          <a:lstStyle/>
          <a:p>
            <a:pPr algn="ctr" rtl="1"/>
            <a:r>
              <a:rPr lang="ar-SA" sz="2400" b="1" kern="100" dirty="0">
                <a:solidFill>
                  <a:srgbClr val="FF0000"/>
                </a:solidFill>
                <a:ea typeface="Calibri"/>
              </a:rPr>
              <a:t>الدروس المستفادة وإمكانية التطبيق في البريد المصري</a:t>
            </a:r>
            <a:endParaRPr lang="en-US" sz="2400" dirty="0">
              <a:solidFill>
                <a:srgbClr val="FF0000"/>
              </a:solidFill>
            </a:endParaRPr>
          </a:p>
        </p:txBody>
      </p:sp>
    </p:spTree>
    <p:extLst>
      <p:ext uri="{BB962C8B-B14F-4D97-AF65-F5344CB8AC3E}">
        <p14:creationId xmlns:p14="http://schemas.microsoft.com/office/powerpoint/2010/main" val="13330184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839"/>
          <a:stretch>
            <a:fillRect/>
          </a:stretch>
        </p:blipFill>
        <p:spPr>
          <a:xfrm>
            <a:off x="0" y="1"/>
            <a:ext cx="12192000" cy="68580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840"/>
          <a:stretch>
            <a:fillRect/>
          </a:stretch>
        </p:blipFill>
        <p:spPr>
          <a:xfrm>
            <a:off x="0" y="20"/>
            <a:ext cx="12192000" cy="682942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29897" y="-3024912"/>
            <a:ext cx="6956004" cy="12752675"/>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09349276"/>
              </p:ext>
            </p:extLst>
          </p:nvPr>
        </p:nvGraphicFramePr>
        <p:xfrm>
          <a:off x="937122" y="592769"/>
          <a:ext cx="10233798" cy="5716593"/>
        </p:xfrm>
        <a:graphic>
          <a:graphicData uri="http://schemas.openxmlformats.org/drawingml/2006/table">
            <a:tbl>
              <a:tblPr rtl="1" firstRow="1" firstCol="1" bandRow="1">
                <a:tableStyleId>{5C22544A-7EE6-4342-B048-85BDC9FD1C3A}</a:tableStyleId>
              </a:tblPr>
              <a:tblGrid>
                <a:gridCol w="36552"/>
                <a:gridCol w="36552"/>
                <a:gridCol w="2211267"/>
                <a:gridCol w="3333602"/>
                <a:gridCol w="2903460"/>
                <a:gridCol w="1613033"/>
                <a:gridCol w="49666"/>
                <a:gridCol w="49666"/>
              </a:tblGrid>
              <a:tr h="399666">
                <a:tc gridSpan="2">
                  <a:txBody>
                    <a:bodyPr/>
                    <a:lstStyle/>
                    <a:p>
                      <a:pPr marL="0" marR="0" algn="l" rtl="1">
                        <a:spcBef>
                          <a:spcPts val="0"/>
                        </a:spcBef>
                        <a:spcAft>
                          <a:spcPts val="0"/>
                        </a:spcAft>
                      </a:pPr>
                      <a:endParaRPr lang="en-US" sz="1800" b="1" kern="100" dirty="0">
                        <a:solidFill>
                          <a:schemeClr val="tx1"/>
                        </a:solidFill>
                        <a:effectLst/>
                        <a:latin typeface="Calibri"/>
                        <a:ea typeface="Calibri"/>
                        <a:cs typeface="Arial"/>
                      </a:endParaRPr>
                    </a:p>
                  </a:txBody>
                  <a:tcPr marL="0" marR="0" marT="0" marB="0" anchor="ctr"/>
                </a:tc>
                <a:tc hMerge="1">
                  <a:txBody>
                    <a:bodyPr/>
                    <a:lstStyle/>
                    <a:p>
                      <a:endParaRPr lang="en-US"/>
                    </a:p>
                  </a:txBody>
                  <a:tcPr/>
                </a:tc>
                <a:tc>
                  <a:txBody>
                    <a:bodyPr/>
                    <a:lstStyle/>
                    <a:p>
                      <a:pPr marL="0" marR="0" algn="ctr" rtl="1">
                        <a:spcBef>
                          <a:spcPts val="0"/>
                        </a:spcBef>
                        <a:spcAft>
                          <a:spcPts val="0"/>
                        </a:spcAft>
                      </a:pPr>
                      <a:r>
                        <a:rPr lang="ar-SA" sz="1800" kern="100" dirty="0">
                          <a:effectLst/>
                        </a:rPr>
                        <a:t>المرحلة</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المكونات والعمليات</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التطبيقات والتقنيات المرتبطة</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dirty="0">
                          <a:effectLst/>
                        </a:rPr>
                        <a:t>الكيان المرتبط</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555991">
                <a:tc gridSpan="2">
                  <a:txBody>
                    <a:bodyPr/>
                    <a:lstStyle/>
                    <a:p>
                      <a:pPr marL="0" marR="0" algn="l" rtl="1">
                        <a:spcBef>
                          <a:spcPts val="0"/>
                        </a:spcBef>
                        <a:spcAft>
                          <a:spcPts val="0"/>
                        </a:spcAft>
                      </a:pPr>
                      <a:endParaRPr lang="en-US" sz="1800" b="1" kern="100" dirty="0">
                        <a:solidFill>
                          <a:schemeClr val="tx1"/>
                        </a:solidFill>
                        <a:effectLst/>
                        <a:latin typeface="Calibri"/>
                        <a:ea typeface="Calibri"/>
                        <a:cs typeface="Arial"/>
                      </a:endParaRPr>
                    </a:p>
                  </a:txBody>
                  <a:tcPr marL="0" marR="0" marT="0" marB="0" anchor="ctr"/>
                </a:tc>
                <a:tc hMerge="1">
                  <a:txBody>
                    <a:bodyPr/>
                    <a:lstStyle/>
                    <a:p>
                      <a:endParaRPr lang="en-US"/>
                    </a:p>
                  </a:txBody>
                  <a:tcPr/>
                </a:tc>
                <a:tc>
                  <a:txBody>
                    <a:bodyPr/>
                    <a:lstStyle/>
                    <a:p>
                      <a:pPr marL="0" marR="0" algn="ctr" rtl="1">
                        <a:spcBef>
                          <a:spcPts val="0"/>
                        </a:spcBef>
                        <a:spcAft>
                          <a:spcPts val="0"/>
                        </a:spcAft>
                      </a:pPr>
                      <a:r>
                        <a:rPr lang="ar-SA" sz="1800" kern="100">
                          <a:effectLst/>
                        </a:rPr>
                        <a:t>المستفيدين</a:t>
                      </a:r>
                      <a:endParaRPr lang="en-US" sz="1800" b="1" kern="10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a:effectLst/>
                        </a:rPr>
                        <a:t>(موظف / عميل)</a:t>
                      </a:r>
                      <a:endParaRPr lang="en-US" sz="1800" b="1" kern="10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تطبيق وصلها - إيزي باي - فلوسي</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الأفراد والجمهور</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596077">
                <a:tc gridSpan="2">
                  <a:txBody>
                    <a:bodyPr/>
                    <a:lstStyle/>
                    <a:p>
                      <a:pPr marL="0" marR="0" algn="l" rtl="1">
                        <a:spcBef>
                          <a:spcPts val="0"/>
                        </a:spcBef>
                        <a:spcAft>
                          <a:spcPts val="0"/>
                        </a:spcAft>
                      </a:pPr>
                      <a:endParaRPr lang="en-US" sz="1800" b="1" kern="100" dirty="0">
                        <a:solidFill>
                          <a:schemeClr val="tx1"/>
                        </a:solidFill>
                        <a:effectLst/>
                        <a:latin typeface="Calibri"/>
                        <a:ea typeface="Calibri"/>
                        <a:cs typeface="Arial"/>
                      </a:endParaRPr>
                    </a:p>
                  </a:txBody>
                  <a:tcPr marL="0" marR="0" marT="0" marB="0" anchor="ctr"/>
                </a:tc>
                <a:tc hMerge="1">
                  <a:txBody>
                    <a:bodyPr/>
                    <a:lstStyle/>
                    <a:p>
                      <a:endParaRPr lang="en-US"/>
                    </a:p>
                  </a:txBody>
                  <a:tcPr/>
                </a:tc>
                <a:tc>
                  <a:txBody>
                    <a:bodyPr/>
                    <a:lstStyle/>
                    <a:p>
                      <a:pPr marL="0" marR="0" algn="ctr" rtl="1">
                        <a:spcBef>
                          <a:spcPts val="0"/>
                        </a:spcBef>
                        <a:spcAft>
                          <a:spcPts val="0"/>
                        </a:spcAft>
                      </a:pPr>
                      <a:r>
                        <a:rPr lang="ar-SA" sz="1800" kern="100" dirty="0">
                          <a:effectLst/>
                        </a:rPr>
                        <a:t>الربط المؤسسي</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تبادل البيانات والتحقق الرقمي</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بوابة مصر الرقمية - الشركات الخاصة</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الجهات الحكومية والخاصة</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298039">
                <a:tc gridSpan="7">
                  <a:txBody>
                    <a:bodyPr/>
                    <a:lstStyle/>
                    <a:p>
                      <a:pPr marL="0" marR="0" algn="ctr" rtl="1">
                        <a:spcBef>
                          <a:spcPts val="0"/>
                        </a:spcBef>
                        <a:spcAft>
                          <a:spcPts val="0"/>
                        </a:spcAft>
                      </a:pPr>
                      <a:r>
                        <a:rPr lang="ar-SA" sz="1800" kern="100" dirty="0">
                          <a:effectLst/>
                        </a:rPr>
                        <a:t>المسارات التخصصية</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r>
              <a:tr h="406822">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ar-SA" sz="1800" kern="100">
                          <a:effectLst/>
                        </a:rPr>
                        <a:t>البريدي</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dirty="0">
                          <a:effectLst/>
                        </a:rPr>
                        <a:t>مسجل/طرد/سريع ◂ فرز ذكي ◂ تتبع</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الدرونز - السيارات الذكية</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dirty="0">
                          <a:effectLst/>
                        </a:rPr>
                        <a:t>الشحن واللوجستيات</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596077">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ar-SA" sz="1800" kern="100" dirty="0">
                          <a:effectLst/>
                        </a:rPr>
                        <a:t>المالي</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a:effectLst/>
                        </a:rPr>
                        <a:t>فتح حساب/إيداع/سحب/تحويل</a:t>
                      </a:r>
                      <a:endParaRPr lang="en-US" sz="1800" b="1" kern="10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التحقق البيومتري</a:t>
                      </a:r>
                      <a:r>
                        <a:rPr lang="en-US" sz="1800" kern="100" dirty="0">
                          <a:effectLst/>
                        </a:rPr>
                        <a:t> (Biometrics)</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البنك المركزي / الشمول المالي</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596077">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ar-SA" sz="1800" kern="100" dirty="0">
                          <a:effectLst/>
                        </a:rPr>
                        <a:t>الحكومي</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dirty="0">
                          <a:effectLst/>
                        </a:rPr>
                        <a:t>دفع رسوم / استلام وثائق</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مطابقة البيانات الفورية</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وزارة الداخلية / العدل / الصحة</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363255">
                <a:tc gridSpan="6">
                  <a:txBody>
                    <a:bodyPr/>
                    <a:lstStyle/>
                    <a:p>
                      <a:pPr marL="0" marR="0" algn="ctr" rtl="1">
                        <a:spcBef>
                          <a:spcPts val="0"/>
                        </a:spcBef>
                        <a:spcAft>
                          <a:spcPts val="0"/>
                        </a:spcAft>
                      </a:pPr>
                      <a:r>
                        <a:rPr lang="ar-SA" sz="1800" kern="100" dirty="0">
                          <a:effectLst/>
                        </a:rPr>
                        <a:t>نواة التشغيل الذكي</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hMerge="1">
                  <a:txBody>
                    <a:bodyPr/>
                    <a:lstStyle/>
                    <a:p>
                      <a:endParaRPr lang="en-US"/>
                    </a:p>
                  </a:txBody>
                  <a:tcPr/>
                </a:tc>
              </a:tr>
              <a:tr h="518194">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ar-SA" sz="1800" kern="100">
                          <a:effectLst/>
                        </a:rPr>
                        <a:t>البيانات الضخمة</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dirty="0">
                          <a:effectLst/>
                        </a:rPr>
                        <a:t>مستودع البيانات</a:t>
                      </a:r>
                      <a:r>
                        <a:rPr lang="en-US" sz="1800" kern="100" dirty="0">
                          <a:effectLst/>
                        </a:rPr>
                        <a:t> (Data Warehouse)</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تحليل السلوك والأنماط</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dirty="0">
                          <a:effectLst/>
                        </a:rPr>
                        <a:t>قاعدة بيانات الهيئة</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447505">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en-US" sz="1800" kern="100">
                          <a:effectLst/>
                        </a:rPr>
                        <a:t>Blockchain</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dirty="0">
                          <a:effectLst/>
                        </a:rPr>
                        <a:t>تشفير الحركات - سجل المعاملات</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a:effectLst/>
                        </a:rPr>
                        <a:t>ضمان النزاهة ومنع التلاعب</a:t>
                      </a:r>
                      <a:endParaRPr lang="en-US" sz="1800" b="1" kern="10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أمن المعلومات</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433945">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en-US" sz="1800" kern="100">
                          <a:effectLst/>
                        </a:rPr>
                        <a:t>AI </a:t>
                      </a:r>
                      <a:r>
                        <a:rPr lang="en-US" sz="1800" kern="100" smtClean="0">
                          <a:effectLst/>
                        </a:rPr>
                        <a:t>Engine</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dirty="0">
                          <a:effectLst/>
                        </a:rPr>
                        <a:t>تجهيز ◂ تحليل ◂ تنبؤ ◂ قرار</a:t>
                      </a:r>
                      <a:endParaRPr lang="en-US" sz="1800" b="1" kern="100" dirty="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a:effectLst/>
                        </a:rPr>
                        <a:t>عقل المنظومة</a:t>
                      </a:r>
                      <a:r>
                        <a:rPr lang="en-US" sz="1800" kern="100">
                          <a:effectLst/>
                        </a:rPr>
                        <a:t> (Intelligence)</a:t>
                      </a:r>
                      <a:endParaRPr lang="en-US" sz="1800" b="1" kern="10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a:effectLst/>
                        </a:rPr>
                        <a:t>الإدارة المركزية</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r h="504945">
                <a:tc>
                  <a:txBody>
                    <a:bodyPr/>
                    <a:lstStyle/>
                    <a:p>
                      <a:pPr marL="0" marR="0" algn="l" rtl="1">
                        <a:spcBef>
                          <a:spcPts val="0"/>
                        </a:spcBef>
                        <a:spcAft>
                          <a:spcPts val="0"/>
                        </a:spcAft>
                      </a:pPr>
                      <a:r>
                        <a:rPr lang="en-US" sz="1800" kern="100" dirty="0">
                          <a:effectLst/>
                        </a:rPr>
                        <a:t> </a:t>
                      </a:r>
                      <a:endParaRPr lang="en-US" sz="1800" b="1" kern="100" dirty="0">
                        <a:solidFill>
                          <a:schemeClr val="tx1"/>
                        </a:solidFill>
                        <a:effectLst/>
                        <a:latin typeface="Calibri"/>
                        <a:ea typeface="Calibri"/>
                        <a:cs typeface="Arial"/>
                      </a:endParaRPr>
                    </a:p>
                  </a:txBody>
                  <a:tcPr marL="0" marR="0" marT="0" marB="0" anchor="ctr"/>
                </a:tc>
                <a:tc gridSpan="2">
                  <a:txBody>
                    <a:bodyPr/>
                    <a:lstStyle/>
                    <a:p>
                      <a:pPr marL="0" marR="0" algn="ctr" rtl="1">
                        <a:spcBef>
                          <a:spcPts val="0"/>
                        </a:spcBef>
                        <a:spcAft>
                          <a:spcPts val="0"/>
                        </a:spcAft>
                      </a:pPr>
                      <a:r>
                        <a:rPr lang="ar-SA" sz="1800" kern="100">
                          <a:effectLst/>
                        </a:rPr>
                        <a:t>المخرجات</a:t>
                      </a:r>
                      <a:endParaRPr lang="en-US" sz="1800" b="1" kern="100">
                        <a:solidFill>
                          <a:schemeClr val="tx1"/>
                        </a:solidFill>
                        <a:effectLst/>
                        <a:latin typeface="Calibri"/>
                        <a:ea typeface="Calibri"/>
                        <a:cs typeface="Arial"/>
                      </a:endParaRPr>
                    </a:p>
                  </a:txBody>
                  <a:tcPr marL="11152" marR="11152" marT="0" marB="0"/>
                </a:tc>
                <a:tc hMerge="1">
                  <a:txBody>
                    <a:bodyPr/>
                    <a:lstStyle/>
                    <a:p>
                      <a:endParaRPr lang="en-US"/>
                    </a:p>
                  </a:txBody>
                  <a:tcPr/>
                </a:tc>
                <a:tc>
                  <a:txBody>
                    <a:bodyPr/>
                    <a:lstStyle/>
                    <a:p>
                      <a:pPr marL="0" marR="0" algn="ctr" rtl="1">
                        <a:spcBef>
                          <a:spcPts val="0"/>
                        </a:spcBef>
                        <a:spcAft>
                          <a:spcPts val="0"/>
                        </a:spcAft>
                      </a:pPr>
                      <a:r>
                        <a:rPr lang="ar-SA" sz="1800" kern="100">
                          <a:effectLst/>
                        </a:rPr>
                        <a:t>خدمة عملاء ذكية - تقارير أداء</a:t>
                      </a:r>
                      <a:endParaRPr lang="en-US" sz="1800" b="1" kern="100">
                        <a:solidFill>
                          <a:schemeClr val="tx1"/>
                        </a:solidFill>
                        <a:effectLst/>
                        <a:latin typeface="Calibri"/>
                        <a:ea typeface="Calibri"/>
                        <a:cs typeface="Arial"/>
                      </a:endParaRPr>
                    </a:p>
                  </a:txBody>
                  <a:tcPr marL="11152" marR="11152" marT="0" marB="0"/>
                </a:tc>
                <a:tc>
                  <a:txBody>
                    <a:bodyPr/>
                    <a:lstStyle/>
                    <a:p>
                      <a:pPr marL="0" marR="0" algn="ctr" rtl="1">
                        <a:spcBef>
                          <a:spcPts val="0"/>
                        </a:spcBef>
                        <a:spcAft>
                          <a:spcPts val="0"/>
                        </a:spcAft>
                      </a:pPr>
                      <a:r>
                        <a:rPr lang="ar-SA" sz="1800" kern="100" dirty="0">
                          <a:effectLst/>
                        </a:rPr>
                        <a:t>إضافة كتلة جديدة</a:t>
                      </a:r>
                      <a:r>
                        <a:rPr lang="en-US" sz="1800" kern="100" dirty="0">
                          <a:effectLst/>
                        </a:rPr>
                        <a:t> (New Block)</a:t>
                      </a:r>
                      <a:endParaRPr lang="en-US" sz="1800" b="1" kern="100" dirty="0">
                        <a:solidFill>
                          <a:schemeClr val="tx1"/>
                        </a:solidFill>
                        <a:effectLst/>
                        <a:latin typeface="Calibri"/>
                        <a:ea typeface="Calibri"/>
                        <a:cs typeface="Arial"/>
                      </a:endParaRPr>
                    </a:p>
                  </a:txBody>
                  <a:tcPr marL="11152" marR="11152" marT="0" marB="0"/>
                </a:tc>
                <a:tc gridSpan="3">
                  <a:txBody>
                    <a:bodyPr/>
                    <a:lstStyle/>
                    <a:p>
                      <a:pPr marL="0" marR="0" algn="ctr" rtl="1">
                        <a:spcBef>
                          <a:spcPts val="0"/>
                        </a:spcBef>
                        <a:spcAft>
                          <a:spcPts val="0"/>
                        </a:spcAft>
                      </a:pPr>
                      <a:r>
                        <a:rPr lang="ar-SA" sz="1800" kern="100" dirty="0">
                          <a:effectLst/>
                        </a:rPr>
                        <a:t>تحسين جودة الحياة</a:t>
                      </a:r>
                      <a:endParaRPr lang="en-US" sz="1800" b="1" kern="100" dirty="0">
                        <a:solidFill>
                          <a:schemeClr val="tx1"/>
                        </a:solidFill>
                        <a:effectLst/>
                        <a:latin typeface="Calibri"/>
                        <a:ea typeface="Calibri"/>
                        <a:cs typeface="Arial"/>
                      </a:endParaRPr>
                    </a:p>
                  </a:txBody>
                  <a:tcPr marL="11152" marR="11152" marT="0" marB="0"/>
                </a:tc>
                <a:tc hMerge="1">
                  <a:txBody>
                    <a:bodyPr/>
                    <a:lstStyle/>
                    <a:p>
                      <a:endParaRPr lang="en-US"/>
                    </a:p>
                  </a:txBody>
                  <a:tcPr/>
                </a:tc>
                <a:tc hMerge="1">
                  <a:txBody>
                    <a:bodyPr/>
                    <a:lstStyle/>
                    <a:p>
                      <a:endParaRPr lang="en-US"/>
                    </a:p>
                  </a:txBody>
                  <a:tcPr/>
                </a:tc>
              </a:tr>
            </a:tbl>
          </a:graphicData>
        </a:graphic>
      </p:graphicFrame>
      <p:sp>
        <p:nvSpPr>
          <p:cNvPr id="3" name="TextBox 2"/>
          <p:cNvSpPr txBox="1"/>
          <p:nvPr/>
        </p:nvSpPr>
        <p:spPr>
          <a:xfrm>
            <a:off x="5974080" y="3"/>
            <a:ext cx="5059680" cy="461665"/>
          </a:xfrm>
          <a:prstGeom prst="rect">
            <a:avLst/>
          </a:prstGeom>
          <a:noFill/>
        </p:spPr>
        <p:txBody>
          <a:bodyPr wrap="square" lIns="91434" tIns="45717" rIns="91434" bIns="45717" rtlCol="0">
            <a:spAutoFit/>
          </a:bodyPr>
          <a:lstStyle/>
          <a:p>
            <a:pPr algn="r" rtl="1"/>
            <a:r>
              <a:rPr lang="ar-SA" sz="2400" b="1" kern="100" dirty="0">
                <a:solidFill>
                  <a:schemeClr val="tx2">
                    <a:lumMod val="50000"/>
                  </a:schemeClr>
                </a:solidFill>
                <a:ea typeface="Calibri"/>
                <a:cs typeface="Simplified Arabic"/>
              </a:rPr>
              <a:t>"نموذج التكامل الذكي للهيئة القومية للبريد"</a:t>
            </a:r>
            <a:endParaRPr lang="en-US" sz="2400" dirty="0">
              <a:solidFill>
                <a:schemeClr val="tx2">
                  <a:lumMod val="50000"/>
                </a:schemeClr>
              </a:solidFill>
            </a:endParaRPr>
          </a:p>
        </p:txBody>
      </p:sp>
    </p:spTree>
    <p:extLst>
      <p:ext uri="{BB962C8B-B14F-4D97-AF65-F5344CB8AC3E}">
        <p14:creationId xmlns:p14="http://schemas.microsoft.com/office/powerpoint/2010/main" val="958207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98123"/>
            <a:ext cx="12039600" cy="646331"/>
          </a:xfrm>
          <a:prstGeom prst="rect">
            <a:avLst/>
          </a:prstGeom>
          <a:solidFill>
            <a:schemeClr val="accent1">
              <a:lumMod val="75000"/>
            </a:schemeClr>
          </a:solidFill>
        </p:spPr>
        <p:txBody>
          <a:bodyPr wrap="square" lIns="91434" tIns="45717" rIns="91434" bIns="45717" rtlCol="0">
            <a:spAutoFit/>
          </a:bodyPr>
          <a:lstStyle/>
          <a:p>
            <a:pPr algn="ctr" rtl="1"/>
            <a:r>
              <a:rPr lang="ar-EG" sz="3600" b="1" dirty="0">
                <a:solidFill>
                  <a:schemeClr val="bg1"/>
                </a:solidFill>
              </a:rPr>
              <a:t>محاور العرض </a:t>
            </a:r>
            <a:endParaRPr lang="en-US" sz="3600" b="1" dirty="0">
              <a:solidFill>
                <a:schemeClr val="bg1"/>
              </a:solidFill>
            </a:endParaRPr>
          </a:p>
        </p:txBody>
      </p:sp>
      <p:sp>
        <p:nvSpPr>
          <p:cNvPr id="6" name="Content Placeholder 5"/>
          <p:cNvSpPr>
            <a:spLocks noGrp="1"/>
          </p:cNvSpPr>
          <p:nvPr>
            <p:ph idx="1"/>
          </p:nvPr>
        </p:nvSpPr>
        <p:spPr>
          <a:xfrm>
            <a:off x="342914" y="1200153"/>
            <a:ext cx="11727166" cy="5459729"/>
          </a:xfrm>
        </p:spPr>
        <p:txBody>
          <a:bodyPr/>
          <a:lstStyle/>
          <a:p>
            <a:pPr marL="0" indent="0" algn="r" rtl="1">
              <a:buNone/>
            </a:pPr>
            <a:r>
              <a:rPr lang="ar-EG" dirty="0" smtClean="0"/>
              <a:t>1- </a:t>
            </a:r>
            <a:r>
              <a:rPr lang="ar-EG" dirty="0" smtClean="0">
                <a:latin typeface="Simplified Arabic" pitchFamily="18" charset="-78"/>
                <a:cs typeface="Simplified Arabic" pitchFamily="18" charset="-78"/>
              </a:rPr>
              <a:t>الاطار العام للبحث</a:t>
            </a:r>
          </a:p>
          <a:p>
            <a:pPr marL="299740" lvl="1" indent="0" algn="r" rtl="1">
              <a:buNone/>
            </a:pPr>
            <a:r>
              <a:rPr lang="ar-EG" sz="2400" dirty="0">
                <a:solidFill>
                  <a:schemeClr val="accent1">
                    <a:lumMod val="75000"/>
                  </a:schemeClr>
                </a:solidFill>
                <a:latin typeface="Simplified Arabic" pitchFamily="18" charset="-78"/>
                <a:cs typeface="Simplified Arabic" pitchFamily="18" charset="-78"/>
              </a:rPr>
              <a:t>المقدمة – المشكلة – الأهداف – الأهمية – المنهجية</a:t>
            </a:r>
          </a:p>
          <a:p>
            <a:pPr marL="0" indent="0" algn="r" rtl="1">
              <a:buNone/>
            </a:pPr>
            <a:r>
              <a:rPr lang="ar-EG" dirty="0" smtClean="0">
                <a:latin typeface="Simplified Arabic" pitchFamily="18" charset="-78"/>
                <a:cs typeface="Simplified Arabic" pitchFamily="18" charset="-78"/>
              </a:rPr>
              <a:t>2 – الهيئة القومية للبريد</a:t>
            </a:r>
          </a:p>
          <a:p>
            <a:pPr marL="299740" lvl="1" indent="0" algn="r" rtl="1">
              <a:buNone/>
            </a:pPr>
            <a:r>
              <a:rPr lang="ar-EG" sz="2400" dirty="0">
                <a:solidFill>
                  <a:schemeClr val="accent1">
                    <a:lumMod val="75000"/>
                  </a:schemeClr>
                </a:solidFill>
                <a:latin typeface="Simplified Arabic" pitchFamily="18" charset="-78"/>
                <a:cs typeface="Simplified Arabic" pitchFamily="18" charset="-78"/>
              </a:rPr>
              <a:t>الخدمات المقدمة – لمحة تاريخية – تحليل الوضع الراهن </a:t>
            </a:r>
            <a:r>
              <a:rPr lang="en-US" sz="2400" dirty="0">
                <a:solidFill>
                  <a:schemeClr val="accent1">
                    <a:lumMod val="75000"/>
                  </a:schemeClr>
                </a:solidFill>
                <a:latin typeface="Simplified Arabic" pitchFamily="18" charset="-78"/>
                <a:cs typeface="Simplified Arabic" pitchFamily="18" charset="-78"/>
              </a:rPr>
              <a:t>SWOT</a:t>
            </a:r>
          </a:p>
          <a:p>
            <a:pPr marL="0" indent="0" algn="r" rtl="1">
              <a:buNone/>
            </a:pPr>
            <a:r>
              <a:rPr lang="ar-EG" dirty="0" smtClean="0">
                <a:latin typeface="Simplified Arabic" pitchFamily="18" charset="-78"/>
                <a:cs typeface="Simplified Arabic" pitchFamily="18" charset="-78"/>
              </a:rPr>
              <a:t>3- نماذج فى استخدام الذكاء الاصطناعى فى الخدمات البريدية</a:t>
            </a:r>
          </a:p>
          <a:p>
            <a:pPr marL="299740" lvl="1" indent="0" algn="r" rtl="1">
              <a:buNone/>
            </a:pPr>
            <a:r>
              <a:rPr lang="ar-EG" sz="2400" dirty="0">
                <a:solidFill>
                  <a:schemeClr val="accent1">
                    <a:lumMod val="75000"/>
                  </a:schemeClr>
                </a:solidFill>
                <a:latin typeface="Simplified Arabic" pitchFamily="18" charset="-78"/>
                <a:cs typeface="Simplified Arabic" pitchFamily="18" charset="-78"/>
              </a:rPr>
              <a:t>المؤشرات – المقارنة بين الصين، فرنسا، </a:t>
            </a:r>
            <a:r>
              <a:rPr lang="en-US" sz="2400" dirty="0">
                <a:solidFill>
                  <a:schemeClr val="accent1">
                    <a:lumMod val="75000"/>
                  </a:schemeClr>
                </a:solidFill>
                <a:latin typeface="Simplified Arabic" pitchFamily="18" charset="-78"/>
                <a:cs typeface="Simplified Arabic" pitchFamily="18" charset="-78"/>
              </a:rPr>
              <a:t>DHL</a:t>
            </a:r>
            <a:r>
              <a:rPr lang="ar-EG" sz="2400" dirty="0">
                <a:solidFill>
                  <a:schemeClr val="accent1">
                    <a:lumMod val="75000"/>
                  </a:schemeClr>
                </a:solidFill>
                <a:latin typeface="Simplified Arabic" pitchFamily="18" charset="-78"/>
                <a:cs typeface="Simplified Arabic" pitchFamily="18" charset="-78"/>
              </a:rPr>
              <a:t>، السعودية، الامارات.</a:t>
            </a:r>
          </a:p>
          <a:p>
            <a:pPr marL="0" indent="0" algn="r" rtl="1">
              <a:buNone/>
            </a:pPr>
            <a:r>
              <a:rPr lang="ar-EG" dirty="0" smtClean="0">
                <a:latin typeface="Simplified Arabic" pitchFamily="18" charset="-78"/>
                <a:cs typeface="Simplified Arabic" pitchFamily="18" charset="-78"/>
              </a:rPr>
              <a:t>4- الاطار المقترح وخارطة الطريق</a:t>
            </a:r>
          </a:p>
          <a:p>
            <a:pPr marL="299740" lvl="1" indent="0" algn="r" rtl="1">
              <a:buNone/>
            </a:pPr>
            <a:r>
              <a:rPr lang="ar-EG" sz="2400" dirty="0">
                <a:solidFill>
                  <a:schemeClr val="accent1">
                    <a:lumMod val="75000"/>
                  </a:schemeClr>
                </a:solidFill>
                <a:latin typeface="Simplified Arabic" pitchFamily="18" charset="-78"/>
                <a:cs typeface="Simplified Arabic" pitchFamily="18" charset="-78"/>
              </a:rPr>
              <a:t>مكونات النموذج – مراحل التنفيذ – القيمة المضافة</a:t>
            </a:r>
          </a:p>
          <a:p>
            <a:pPr marL="0" indent="0" algn="r" rtl="1">
              <a:buNone/>
            </a:pPr>
            <a:r>
              <a:rPr lang="ar-EG" dirty="0" smtClean="0">
                <a:latin typeface="Simplified Arabic" pitchFamily="18" charset="-78"/>
                <a:cs typeface="Simplified Arabic" pitchFamily="18" charset="-78"/>
              </a:rPr>
              <a:t>5- النتائج والتوصيات</a:t>
            </a:r>
          </a:p>
          <a:p>
            <a:pPr marL="299740" lvl="1" indent="0" algn="r" rtl="1">
              <a:buNone/>
            </a:pPr>
            <a:r>
              <a:rPr lang="ar-EG" sz="2400" dirty="0">
                <a:solidFill>
                  <a:schemeClr val="accent1">
                    <a:lumMod val="75000"/>
                  </a:schemeClr>
                </a:solidFill>
                <a:latin typeface="Simplified Arabic" pitchFamily="18" charset="-78"/>
                <a:cs typeface="Simplified Arabic" pitchFamily="18" charset="-78"/>
              </a:rPr>
              <a:t>ابرز النتائج – التوصيات</a:t>
            </a:r>
          </a:p>
          <a:p>
            <a:pPr marL="0" indent="0" algn="r" rtl="1">
              <a:buNone/>
            </a:pPr>
            <a:r>
              <a:rPr lang="ar-EG" dirty="0" smtClean="0">
                <a:latin typeface="Simplified Arabic" pitchFamily="18" charset="-78"/>
                <a:cs typeface="Simplified Arabic" pitchFamily="18" charset="-78"/>
              </a:rPr>
              <a:t>6- المراجع </a:t>
            </a:r>
            <a:endParaRPr lang="en-US" dirty="0">
              <a:latin typeface="Simplified Arabic" pitchFamily="18" charset="-78"/>
              <a:cs typeface="Simplified Arabic" pitchFamily="18" charset="-78"/>
            </a:endParaRPr>
          </a:p>
        </p:txBody>
      </p:sp>
      <p:sp>
        <p:nvSpPr>
          <p:cNvPr id="7" name="Rectangle 6"/>
          <p:cNvSpPr/>
          <p:nvPr/>
        </p:nvSpPr>
        <p:spPr>
          <a:xfrm>
            <a:off x="5977220" y="3244336"/>
            <a:ext cx="257999" cy="369329"/>
          </a:xfrm>
          <a:prstGeom prst="rect">
            <a:avLst/>
          </a:prstGeom>
        </p:spPr>
        <p:txBody>
          <a:bodyPr wrap="none" lIns="91434" tIns="45717" rIns="91434" bIns="45717">
            <a:spAutoFit/>
          </a:bodyPr>
          <a:lstStyle/>
          <a:p>
            <a:r>
              <a:rPr lang="en-US" dirty="0"/>
              <a:t> </a:t>
            </a:r>
          </a:p>
        </p:txBody>
      </p:sp>
      <p:sp>
        <p:nvSpPr>
          <p:cNvPr id="8" name="Rectangle 7"/>
          <p:cNvSpPr/>
          <p:nvPr/>
        </p:nvSpPr>
        <p:spPr>
          <a:xfrm>
            <a:off x="5977220" y="3244336"/>
            <a:ext cx="257999" cy="369329"/>
          </a:xfrm>
          <a:prstGeom prst="rect">
            <a:avLst/>
          </a:prstGeom>
        </p:spPr>
        <p:txBody>
          <a:bodyPr wrap="none" lIns="91434" tIns="45717" rIns="91434" bIns="45717">
            <a:spAutoFit/>
          </a:bodyPr>
          <a:lstStyle/>
          <a:p>
            <a:r>
              <a:rPr lang="en-US" dirty="0"/>
              <a:t> </a:t>
            </a:r>
          </a:p>
        </p:txBody>
      </p:sp>
      <p:sp>
        <p:nvSpPr>
          <p:cNvPr id="9" name="Rectangle 8"/>
          <p:cNvSpPr/>
          <p:nvPr/>
        </p:nvSpPr>
        <p:spPr>
          <a:xfrm>
            <a:off x="5977220" y="3244336"/>
            <a:ext cx="257999" cy="369329"/>
          </a:xfrm>
          <a:prstGeom prst="rect">
            <a:avLst/>
          </a:prstGeom>
        </p:spPr>
        <p:txBody>
          <a:bodyPr wrap="none" lIns="91434" tIns="45717" rIns="91434" bIns="45717">
            <a:spAutoFit/>
          </a:bodyPr>
          <a:lstStyle/>
          <a:p>
            <a:r>
              <a:rPr lang="en-US" dirty="0"/>
              <a:t> </a:t>
            </a:r>
          </a:p>
        </p:txBody>
      </p:sp>
    </p:spTree>
    <p:extLst>
      <p:ext uri="{BB962C8B-B14F-4D97-AF65-F5344CB8AC3E}">
        <p14:creationId xmlns:p14="http://schemas.microsoft.com/office/powerpoint/2010/main" val="4066727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628679300"/>
              </p:ext>
            </p:extLst>
          </p:nvPr>
        </p:nvGraphicFramePr>
        <p:xfrm>
          <a:off x="579133" y="518160"/>
          <a:ext cx="10774681" cy="6339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651760" y="45721"/>
            <a:ext cx="7071360" cy="523220"/>
          </a:xfrm>
          <a:prstGeom prst="rect">
            <a:avLst/>
          </a:prstGeom>
          <a:noFill/>
        </p:spPr>
        <p:txBody>
          <a:bodyPr wrap="square" lIns="91434" tIns="45717" rIns="91434" bIns="45717" rtlCol="0">
            <a:spAutoFit/>
          </a:bodyPr>
          <a:lstStyle/>
          <a:p>
            <a:pPr algn="ctr"/>
            <a:r>
              <a:rPr lang="ar-SA" sz="2800" b="1" kern="100" dirty="0">
                <a:solidFill>
                  <a:schemeClr val="accent6">
                    <a:lumMod val="75000"/>
                  </a:schemeClr>
                </a:solidFill>
                <a:ea typeface="Calibri"/>
                <a:cs typeface="Simplified Arabic"/>
              </a:rPr>
              <a:t>مراحل تنفيذ الإطار المقترح</a:t>
            </a:r>
            <a:endParaRPr lang="en-US" sz="2800" dirty="0">
              <a:solidFill>
                <a:schemeClr val="accent6">
                  <a:lumMod val="75000"/>
                </a:schemeClr>
              </a:solidFill>
            </a:endParaRPr>
          </a:p>
        </p:txBody>
      </p:sp>
    </p:spTree>
    <p:extLst>
      <p:ext uri="{BB962C8B-B14F-4D97-AF65-F5344CB8AC3E}">
        <p14:creationId xmlns:p14="http://schemas.microsoft.com/office/powerpoint/2010/main" val="2364950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374" y="296227"/>
            <a:ext cx="4168871" cy="871538"/>
          </a:xfrm>
        </p:spPr>
        <p:txBody>
          <a:bodyPr>
            <a:normAutofit/>
          </a:bodyPr>
          <a:lstStyle/>
          <a:p>
            <a:pPr algn="ctr"/>
            <a:r>
              <a:rPr lang="ar-SA" sz="3200" b="1" kern="100" dirty="0">
                <a:ea typeface="Calibri"/>
                <a:cs typeface="Simplified Arabic"/>
              </a:rPr>
              <a:t>القيمة المضافة للإطار المقترح</a:t>
            </a:r>
            <a:endParaRPr lang="en-US" sz="3200" b="1" dirty="0"/>
          </a:p>
        </p:txBody>
      </p:sp>
      <p:sp>
        <p:nvSpPr>
          <p:cNvPr id="4" name="Text Placeholder 3"/>
          <p:cNvSpPr>
            <a:spLocks noGrp="1"/>
          </p:cNvSpPr>
          <p:nvPr>
            <p:ph type="body" idx="2"/>
          </p:nvPr>
        </p:nvSpPr>
        <p:spPr>
          <a:xfrm>
            <a:off x="7833374" y="1767843"/>
            <a:ext cx="4153631" cy="4465319"/>
          </a:xfrm>
        </p:spPr>
        <p:txBody>
          <a:bodyPr>
            <a:normAutofit lnSpcReduction="10000"/>
          </a:bodyPr>
          <a:lstStyle/>
          <a:p>
            <a:pPr algn="r" rtl="1">
              <a:lnSpc>
                <a:spcPct val="150000"/>
              </a:lnSpc>
              <a:spcBef>
                <a:spcPts val="0"/>
              </a:spcBef>
            </a:pPr>
            <a:r>
              <a:rPr lang="ar-SA" sz="2400" kern="100" dirty="0">
                <a:latin typeface="Simplified Arabic" pitchFamily="18" charset="-78"/>
                <a:ea typeface="Calibri"/>
                <a:cs typeface="Simplified Arabic" pitchFamily="18" charset="-78"/>
              </a:rPr>
              <a:t>يساهم هذا النموذج في</a:t>
            </a:r>
            <a:r>
              <a:rPr lang="en-US" sz="2400" kern="100" dirty="0">
                <a:latin typeface="Simplified Arabic" pitchFamily="18" charset="-78"/>
                <a:ea typeface="Calibri"/>
                <a:cs typeface="Simplified Arabic" pitchFamily="18" charset="-78"/>
              </a:rPr>
              <a:t>:</a:t>
            </a:r>
          </a:p>
          <a:p>
            <a:pPr marL="342875" indent="-342875" algn="r" rtl="1">
              <a:lnSpc>
                <a:spcPct val="150000"/>
              </a:lnSpc>
              <a:spcBef>
                <a:spcPts val="0"/>
              </a:spcBef>
              <a:buFont typeface="Symbol"/>
              <a:buChar char=""/>
            </a:pPr>
            <a:r>
              <a:rPr lang="ar-SA" sz="2400" kern="100" dirty="0">
                <a:latin typeface="Simplified Arabic" pitchFamily="18" charset="-78"/>
                <a:ea typeface="Calibri"/>
                <a:cs typeface="Simplified Arabic" pitchFamily="18" charset="-78"/>
              </a:rPr>
              <a:t>تحويل البريد المصري إلى منصة خدمات مالية </a:t>
            </a:r>
            <a:r>
              <a:rPr lang="ar-SA" sz="2400" kern="100" dirty="0" smtClean="0">
                <a:latin typeface="Simplified Arabic" pitchFamily="18" charset="-78"/>
                <a:ea typeface="Calibri"/>
                <a:cs typeface="Simplified Arabic" pitchFamily="18" charset="-78"/>
              </a:rPr>
              <a:t>رقمي</a:t>
            </a:r>
            <a:r>
              <a:rPr lang="ar-EG" sz="2400" kern="100" dirty="0" smtClean="0">
                <a:latin typeface="Simplified Arabic" pitchFamily="18" charset="-78"/>
                <a:ea typeface="Calibri"/>
                <a:cs typeface="Simplified Arabic" pitchFamily="18" charset="-78"/>
              </a:rPr>
              <a:t>ة</a:t>
            </a:r>
            <a:r>
              <a:rPr lang="en-US" sz="2400" kern="100" dirty="0" smtClean="0">
                <a:latin typeface="Simplified Arabic" pitchFamily="18" charset="-78"/>
                <a:ea typeface="Calibri"/>
                <a:cs typeface="Simplified Arabic" pitchFamily="18" charset="-78"/>
              </a:rPr>
              <a:t> </a:t>
            </a:r>
            <a:r>
              <a:rPr lang="ar-EG" sz="2400" kern="100" dirty="0" smtClean="0">
                <a:latin typeface="Simplified Arabic" pitchFamily="18" charset="-78"/>
                <a:ea typeface="Calibri"/>
                <a:cs typeface="Simplified Arabic" pitchFamily="18" charset="-78"/>
              </a:rPr>
              <a:t> ذكيه</a:t>
            </a:r>
            <a:r>
              <a:rPr lang="ar-SA" sz="2400" kern="100" dirty="0" smtClean="0">
                <a:latin typeface="Simplified Arabic" pitchFamily="18" charset="-78"/>
                <a:ea typeface="Calibri"/>
                <a:cs typeface="Simplified Arabic" pitchFamily="18" charset="-78"/>
              </a:rPr>
              <a:t> </a:t>
            </a:r>
            <a:r>
              <a:rPr lang="ar-EG" sz="2400" kern="100" dirty="0">
                <a:latin typeface="Simplified Arabic" pitchFamily="18" charset="-78"/>
                <a:ea typeface="Calibri"/>
                <a:cs typeface="Simplified Arabic" pitchFamily="18" charset="-78"/>
              </a:rPr>
              <a:t>.</a:t>
            </a:r>
            <a:endParaRPr lang="en-US" sz="2400" kern="100" dirty="0">
              <a:latin typeface="Simplified Arabic" pitchFamily="18" charset="-78"/>
              <a:ea typeface="Calibri"/>
              <a:cs typeface="Simplified Arabic" pitchFamily="18" charset="-78"/>
            </a:endParaRPr>
          </a:p>
          <a:p>
            <a:pPr marL="342875" indent="-342875" algn="r" rtl="1">
              <a:lnSpc>
                <a:spcPct val="150000"/>
              </a:lnSpc>
              <a:spcBef>
                <a:spcPts val="0"/>
              </a:spcBef>
              <a:buFont typeface="Symbol"/>
              <a:buChar char=""/>
            </a:pPr>
            <a:r>
              <a:rPr lang="ar-SA" sz="2400" kern="100" dirty="0">
                <a:latin typeface="Simplified Arabic" pitchFamily="18" charset="-78"/>
                <a:ea typeface="Calibri"/>
                <a:cs typeface="Simplified Arabic" pitchFamily="18" charset="-78"/>
              </a:rPr>
              <a:t>دعم الشمول المالي</a:t>
            </a:r>
            <a:r>
              <a:rPr lang="ar-EG" sz="2400" kern="100" dirty="0">
                <a:latin typeface="Simplified Arabic" pitchFamily="18" charset="-78"/>
                <a:ea typeface="Calibri"/>
                <a:cs typeface="Simplified Arabic" pitchFamily="18" charset="-78"/>
              </a:rPr>
              <a:t>.</a:t>
            </a:r>
            <a:r>
              <a:rPr lang="ar-SA" sz="2400" kern="100" dirty="0">
                <a:latin typeface="Simplified Arabic" pitchFamily="18" charset="-78"/>
                <a:ea typeface="Calibri"/>
                <a:cs typeface="Simplified Arabic" pitchFamily="18" charset="-78"/>
              </a:rPr>
              <a:t> </a:t>
            </a:r>
            <a:endParaRPr lang="en-US" sz="2400" kern="100" dirty="0">
              <a:latin typeface="Simplified Arabic" pitchFamily="18" charset="-78"/>
              <a:ea typeface="Calibri"/>
              <a:cs typeface="Simplified Arabic" pitchFamily="18" charset="-78"/>
            </a:endParaRPr>
          </a:p>
          <a:p>
            <a:pPr marL="342875" indent="-342875" algn="r" rtl="1">
              <a:lnSpc>
                <a:spcPct val="150000"/>
              </a:lnSpc>
              <a:spcBef>
                <a:spcPts val="0"/>
              </a:spcBef>
              <a:buFont typeface="Symbol"/>
              <a:buChar char=""/>
            </a:pPr>
            <a:r>
              <a:rPr lang="ar-SA" sz="2400" kern="100" dirty="0">
                <a:latin typeface="Simplified Arabic" pitchFamily="18" charset="-78"/>
                <a:ea typeface="Calibri"/>
                <a:cs typeface="Simplified Arabic" pitchFamily="18" charset="-78"/>
              </a:rPr>
              <a:t>تعزيز القدرة التنافسية إقليمياً</a:t>
            </a:r>
            <a:r>
              <a:rPr lang="ar-EG" sz="2400" kern="100" dirty="0">
                <a:latin typeface="Simplified Arabic" pitchFamily="18" charset="-78"/>
                <a:ea typeface="Calibri"/>
                <a:cs typeface="Simplified Arabic" pitchFamily="18" charset="-78"/>
              </a:rPr>
              <a:t>.</a:t>
            </a:r>
            <a:r>
              <a:rPr lang="ar-SA" sz="2400" kern="100" dirty="0">
                <a:latin typeface="Simplified Arabic" pitchFamily="18" charset="-78"/>
                <a:ea typeface="Calibri"/>
                <a:cs typeface="Simplified Arabic" pitchFamily="18" charset="-78"/>
              </a:rPr>
              <a:t> </a:t>
            </a:r>
            <a:endParaRPr lang="en-US" sz="2400" kern="100" dirty="0">
              <a:latin typeface="Simplified Arabic" pitchFamily="18" charset="-78"/>
              <a:ea typeface="Calibri"/>
              <a:cs typeface="Simplified Arabic" pitchFamily="18" charset="-78"/>
            </a:endParaRPr>
          </a:p>
          <a:p>
            <a:pPr marL="342875" indent="-342875" algn="r" rtl="1">
              <a:lnSpc>
                <a:spcPct val="150000"/>
              </a:lnSpc>
              <a:spcBef>
                <a:spcPts val="0"/>
              </a:spcBef>
              <a:buFont typeface="Symbol"/>
              <a:buChar char=""/>
            </a:pPr>
            <a:r>
              <a:rPr lang="ar-SA" sz="2400" kern="100" dirty="0">
                <a:latin typeface="Simplified Arabic" pitchFamily="18" charset="-78"/>
                <a:ea typeface="Calibri"/>
                <a:cs typeface="Simplified Arabic" pitchFamily="18" charset="-78"/>
              </a:rPr>
              <a:t>تحسين كفاءة التشغيل بنسبة قد تصل إلى </a:t>
            </a:r>
            <a:r>
              <a:rPr lang="en-US" sz="2400" kern="100" dirty="0">
                <a:latin typeface="Simplified Arabic" pitchFamily="18" charset="-78"/>
                <a:ea typeface="Calibri"/>
                <a:cs typeface="Simplified Arabic" pitchFamily="18" charset="-78"/>
              </a:rPr>
              <a:t>20</a:t>
            </a:r>
            <a:r>
              <a:rPr lang="ar-SA" sz="2400" kern="100" dirty="0">
                <a:latin typeface="Simplified Arabic" pitchFamily="18" charset="-78"/>
                <a:ea typeface="Calibri"/>
                <a:cs typeface="Simplified Arabic" pitchFamily="18" charset="-78"/>
              </a:rPr>
              <a:t>–</a:t>
            </a:r>
            <a:r>
              <a:rPr lang="en-US" sz="2400" kern="100" dirty="0">
                <a:latin typeface="Simplified Arabic" pitchFamily="18" charset="-78"/>
                <a:ea typeface="Calibri"/>
                <a:cs typeface="Simplified Arabic" pitchFamily="18" charset="-78"/>
              </a:rPr>
              <a:t>30</a:t>
            </a:r>
            <a:r>
              <a:rPr lang="ar-SA" sz="2400" kern="100" dirty="0">
                <a:latin typeface="Simplified Arabic" pitchFamily="18" charset="-78"/>
                <a:ea typeface="Calibri"/>
                <a:cs typeface="Simplified Arabic" pitchFamily="18" charset="-78"/>
              </a:rPr>
              <a:t>% وفقاً للتجارب الدولية </a:t>
            </a:r>
            <a:r>
              <a:rPr lang="en-US" sz="2400" kern="100" dirty="0">
                <a:latin typeface="Simplified Arabic" pitchFamily="18" charset="-78"/>
                <a:ea typeface="Calibri"/>
                <a:cs typeface="Simplified Arabic" pitchFamily="18" charset="-78"/>
              </a:rPr>
              <a:t>(</a:t>
            </a:r>
            <a:r>
              <a:rPr lang="en-US" sz="2400" kern="100" dirty="0">
                <a:solidFill>
                  <a:srgbClr val="2F5496"/>
                </a:solidFill>
                <a:latin typeface="Simplified Arabic" pitchFamily="18" charset="-78"/>
                <a:ea typeface="等线 Light"/>
                <a:cs typeface="Simplified Arabic" pitchFamily="18" charset="-78"/>
                <a:hlinkClick r:id="rId2"/>
              </a:rPr>
              <a:t>Trevor Hamilton</a:t>
            </a:r>
            <a:r>
              <a:rPr lang="en-US" sz="2400" kern="100" dirty="0">
                <a:latin typeface="Simplified Arabic" pitchFamily="18" charset="-78"/>
                <a:ea typeface="Calibri"/>
                <a:cs typeface="Simplified Arabic" pitchFamily="18" charset="-78"/>
              </a:rPr>
              <a:t>, 2026)</a:t>
            </a:r>
          </a:p>
          <a:p>
            <a:pPr algn="r" rtl="1">
              <a:lnSpc>
                <a:spcPct val="150000"/>
              </a:lnSpc>
            </a:pPr>
            <a:endParaRPr lang="en-US" sz="2400" dirty="0">
              <a:latin typeface="Simplified Arabic" pitchFamily="18" charset="-78"/>
              <a:cs typeface="Simplified Arabic" pitchFamily="18" charset="-78"/>
            </a:endParaRPr>
          </a:p>
        </p:txBody>
      </p:sp>
      <p:sp>
        <p:nvSpPr>
          <p:cNvPr id="3" name="Content Placeholder 2"/>
          <p:cNvSpPr>
            <a:spLocks noGrp="1"/>
          </p:cNvSpPr>
          <p:nvPr>
            <p:ph sz="half" idx="1"/>
          </p:nvPr>
        </p:nvSpPr>
        <p:spPr>
          <a:xfrm>
            <a:off x="228600" y="1600200"/>
            <a:ext cx="7345680" cy="5105400"/>
          </a:xfrm>
        </p:spPr>
        <p:txBody>
          <a:bodyPr>
            <a:normAutofit fontScale="92500" lnSpcReduction="10000"/>
          </a:bodyPr>
          <a:lstStyle/>
          <a:p>
            <a:pPr marL="0" algn="just" rtl="1">
              <a:spcBef>
                <a:spcPts val="0"/>
              </a:spcBef>
            </a:pPr>
            <a:r>
              <a:rPr lang="ar-EG" kern="100" dirty="0">
                <a:ea typeface="Calibri"/>
                <a:cs typeface="Simplified Arabic"/>
              </a:rPr>
              <a:t>حيث </a:t>
            </a:r>
            <a:r>
              <a:rPr lang="ar-SA" kern="100" dirty="0">
                <a:ea typeface="Calibri"/>
                <a:cs typeface="Simplified Arabic"/>
              </a:rPr>
              <a:t>يقدم النموذج المقترح لاستخدام الذكاء الاصطناعي في تطوير خدمات الهيئة القومية للبريد المصري قيمة نوعية تتجاوز مجرد الأتمتة، إذ يسهم في إعادة تشكيل منظومة العمل بالكامل بصورة أكثر مرونة وذكاءً. فمن خلال الاعتماد على التحليلات المتقدمة، يمكن تحسين جودة الخدمات وتخصيصها وفق احتياجات العملاء الفعلية، بما يرفع من مستويات الرضا والثقة. كما يدعم النموذج تسريع إنجاز المعاملات وتقليل الأخطاء التشغيلية، الأمر الذي ينعكس إيجابًا على كفاءة الأداء وخفض التكاليف. ويساعد أيضًا في تعزيز الشمول المالي عبر الوصول إلى فئات غير مخدومة تقليديًا، مستفيدًا من الانتشار الجغرافي الواسع لمكاتب البريد. وعلى مستوى الإدارة، يوفر النموذج أدوات دقيقة لدعم اتخاذ القرار المبني على البيانات، إلى جانب تحسين إدارة المخاطر والكشف المبكر عن الأنشطة غير الطبيعية، بما يعزز الاستدامة المؤسسية والقدرة التنافسية إقليميًا</a:t>
            </a:r>
            <a:r>
              <a:rPr lang="en-US" kern="100" dirty="0">
                <a:latin typeface="Simplified Arabic"/>
                <a:ea typeface="Calibri"/>
                <a:cs typeface="Arial"/>
              </a:rPr>
              <a:t>.</a:t>
            </a:r>
            <a:endParaRPr lang="en-US" kern="100" dirty="0">
              <a:ea typeface="Calibri"/>
              <a:cs typeface="Arial"/>
            </a:endParaRPr>
          </a:p>
          <a:p>
            <a:pPr algn="r" rtl="1"/>
            <a:endParaRPr lang="en-US" dirty="0"/>
          </a:p>
        </p:txBody>
      </p:sp>
    </p:spTree>
    <p:extLst>
      <p:ext uri="{BB962C8B-B14F-4D97-AF65-F5344CB8AC3E}">
        <p14:creationId xmlns:p14="http://schemas.microsoft.com/office/powerpoint/2010/main" val="1933718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3043"/>
          <a:stretch>
            <a:fillRect/>
          </a:stretch>
        </p:blipFill>
        <p:spPr>
          <a:xfrm>
            <a:off x="0" y="28577"/>
            <a:ext cx="12192000" cy="682942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884920" y="274638"/>
            <a:ext cx="2697480" cy="502602"/>
          </a:xfrm>
        </p:spPr>
        <p:txBody>
          <a:bodyPr>
            <a:normAutofit fontScale="90000"/>
          </a:bodyPr>
          <a:lstStyle/>
          <a:p>
            <a:pPr algn="r" rtl="1"/>
            <a:r>
              <a:rPr lang="ar-EG" dirty="0" smtClean="0">
                <a:solidFill>
                  <a:schemeClr val="tx1"/>
                </a:solidFill>
              </a:rPr>
              <a:t>بعض المراجع</a:t>
            </a:r>
            <a:endParaRPr lang="en-US" dirty="0">
              <a:solidFill>
                <a:schemeClr val="tx1"/>
              </a:solidFill>
            </a:endParaRPr>
          </a:p>
        </p:txBody>
      </p:sp>
      <p:sp>
        <p:nvSpPr>
          <p:cNvPr id="8" name="Content Placeholder 7"/>
          <p:cNvSpPr>
            <a:spLocks noGrp="1"/>
          </p:cNvSpPr>
          <p:nvPr>
            <p:ph sz="half" idx="1"/>
          </p:nvPr>
        </p:nvSpPr>
        <p:spPr>
          <a:xfrm>
            <a:off x="655320" y="563891"/>
            <a:ext cx="5384800" cy="5486399"/>
          </a:xfrm>
        </p:spPr>
        <p:txBody>
          <a:bodyPr>
            <a:noAutofit/>
          </a:bodyPr>
          <a:lstStyle/>
          <a:p>
            <a:r>
              <a:rPr lang="ar-EG" sz="800" b="1" dirty="0">
                <a:solidFill>
                  <a:srgbClr val="FF0000"/>
                </a:solidFill>
                <a:latin typeface="Times New Roman" pitchFamily="18" charset="0"/>
                <a:cs typeface="Times New Roman" pitchFamily="18" charset="0"/>
              </a:rPr>
              <a:t>المراجع الاجنبية</a:t>
            </a:r>
          </a:p>
          <a:p>
            <a:r>
              <a:rPr lang="ar-EG" sz="800" b="1" dirty="0">
                <a:latin typeface="Times New Roman" pitchFamily="18" charset="0"/>
                <a:cs typeface="Times New Roman" pitchFamily="18" charset="0"/>
              </a:rPr>
              <a:t>•</a:t>
            </a:r>
            <a:r>
              <a:rPr lang="en-US" sz="800" b="1" dirty="0">
                <a:latin typeface="Times New Roman" pitchFamily="18" charset="0"/>
                <a:cs typeface="Times New Roman" pitchFamily="18" charset="0"/>
              </a:rPr>
              <a:t>API4AI (2025). Top AI Trends in the Postal Service Industry for 2025. Retrieved March 21, 2025, from:</a:t>
            </a:r>
          </a:p>
          <a:p>
            <a:r>
              <a:rPr lang="en-US" sz="800" b="1" dirty="0">
                <a:latin typeface="Times New Roman" pitchFamily="18" charset="0"/>
                <a:cs typeface="Times New Roman" pitchFamily="18" charset="0"/>
              </a:rPr>
              <a:t>https://www.linkedin.com/pulse/top-ai-trends-postal-service-industry-for2025-api4ai-h0a1f/</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Ardourel</a:t>
            </a:r>
            <a:r>
              <a:rPr lang="en-US" sz="800" b="1" dirty="0">
                <a:latin typeface="Times New Roman" pitchFamily="18" charset="0"/>
                <a:cs typeface="Times New Roman" pitchFamily="18" charset="0"/>
              </a:rPr>
              <a:t>, F. S. (2025). Inside USPS’s Plan to Reinvent Customer Service With AI. Retrieved May 2, 2025, from:</a:t>
            </a:r>
          </a:p>
          <a:p>
            <a:r>
              <a:rPr lang="en-US" sz="800" b="1" dirty="0">
                <a:latin typeface="Times New Roman" pitchFamily="18" charset="0"/>
                <a:cs typeface="Times New Roman" pitchFamily="18" charset="0"/>
              </a:rPr>
              <a:t>https://www.cmswire.com/contact-center/inside-uspss-plan-to-reinvent-customer-service-with-ai/</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AetosWire</a:t>
            </a:r>
            <a:r>
              <a:rPr lang="en-US" sz="800" b="1" dirty="0">
                <a:latin typeface="Times New Roman" pitchFamily="18" charset="0"/>
                <a:cs typeface="Times New Roman" pitchFamily="18" charset="0"/>
              </a:rPr>
              <a:t> (2024). AIQ Robotics, Saudi Post | SPL, and Al-</a:t>
            </a:r>
            <a:r>
              <a:rPr lang="en-US" sz="800" b="1" dirty="0" err="1">
                <a:latin typeface="Times New Roman" pitchFamily="18" charset="0"/>
                <a:cs typeface="Times New Roman" pitchFamily="18" charset="0"/>
              </a:rPr>
              <a:t>Khariji</a:t>
            </a:r>
            <a:r>
              <a:rPr lang="en-US" sz="800" b="1" dirty="0">
                <a:latin typeface="Times New Roman" pitchFamily="18" charset="0"/>
                <a:cs typeface="Times New Roman" pitchFamily="18" charset="0"/>
              </a:rPr>
              <a:t> Group Announce a Smart Robotics Transformation Project Deploying 200 Robots for Sorting and Processing in Riyadh. Retrieved January 29, 2024, from:</a:t>
            </a:r>
          </a:p>
          <a:p>
            <a:r>
              <a:rPr lang="en-US" sz="800" b="1" dirty="0">
                <a:latin typeface="Times New Roman" pitchFamily="18" charset="0"/>
                <a:cs typeface="Times New Roman" pitchFamily="18" charset="0"/>
              </a:rPr>
              <a:t>https://aetoswire.com/ar/news/iqspl29012024ara-</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Bai</a:t>
            </a:r>
            <a:r>
              <a:rPr lang="en-US" sz="800" b="1" dirty="0">
                <a:latin typeface="Times New Roman" pitchFamily="18" charset="0"/>
                <a:cs typeface="Times New Roman" pitchFamily="18" charset="0"/>
              </a:rPr>
              <a:t>, Z., Wang, H., &amp; Yang, K. (2025). Optimizing Metro-Based Logistics Hub Locations for Sustainable Urban Freight Distribution.</a:t>
            </a:r>
          </a:p>
          <a:p>
            <a:r>
              <a:rPr lang="en-US" sz="800" b="1" dirty="0">
                <a:latin typeface="Times New Roman" pitchFamily="18" charset="0"/>
                <a:cs typeface="Times New Roman" pitchFamily="18" charset="0"/>
              </a:rPr>
              <a:t>•	China Daily (2026). AI Push Moves Innovation into Everyday Life: Artificial Intelligence Taking Root Across Multiple Sectors. February 2, 2026.</a:t>
            </a:r>
          </a:p>
          <a:p>
            <a:r>
              <a:rPr lang="en-US" sz="800" b="1" dirty="0">
                <a:latin typeface="Times New Roman" pitchFamily="18" charset="0"/>
                <a:cs typeface="Times New Roman" pitchFamily="18" charset="0"/>
              </a:rPr>
              <a:t>•	Connolly, C. (2025). The Effective Use of AI in Postal and Courier Services. Retrieved July 27, 2025, from:</a:t>
            </a:r>
          </a:p>
          <a:p>
            <a:r>
              <a:rPr lang="en-US" sz="800" b="1" dirty="0">
                <a:latin typeface="Times New Roman" pitchFamily="18" charset="0"/>
                <a:cs typeface="Times New Roman" pitchFamily="18" charset="0"/>
              </a:rPr>
              <a:t>https://profiletree.com/ai-in-postal-services/</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Dobrodolac</a:t>
            </a:r>
            <a:r>
              <a:rPr lang="en-US" sz="800" b="1" dirty="0">
                <a:latin typeface="Times New Roman" pitchFamily="18" charset="0"/>
                <a:cs typeface="Times New Roman" pitchFamily="18" charset="0"/>
              </a:rPr>
              <a:t>, M., </a:t>
            </a:r>
            <a:r>
              <a:rPr lang="en-US" sz="800" b="1" dirty="0" err="1">
                <a:latin typeface="Times New Roman" pitchFamily="18" charset="0"/>
                <a:cs typeface="Times New Roman" pitchFamily="18" charset="0"/>
              </a:rPr>
              <a:t>Lazarević</a:t>
            </a:r>
            <a:r>
              <a:rPr lang="en-US" sz="800" b="1" dirty="0">
                <a:latin typeface="Times New Roman" pitchFamily="18" charset="0"/>
                <a:cs typeface="Times New Roman" pitchFamily="18" charset="0"/>
              </a:rPr>
              <a:t>, D., </a:t>
            </a:r>
            <a:r>
              <a:rPr lang="en-US" sz="800" b="1" dirty="0" err="1">
                <a:latin typeface="Times New Roman" pitchFamily="18" charset="0"/>
                <a:cs typeface="Times New Roman" pitchFamily="18" charset="0"/>
              </a:rPr>
              <a:t>Trifunović</a:t>
            </a:r>
            <a:r>
              <a:rPr lang="en-US" sz="800" b="1" dirty="0">
                <a:latin typeface="Times New Roman" pitchFamily="18" charset="0"/>
                <a:cs typeface="Times New Roman" pitchFamily="18" charset="0"/>
              </a:rPr>
              <a:t>, A., &amp; </a:t>
            </a:r>
            <a:r>
              <a:rPr lang="en-US" sz="800" b="1" dirty="0" err="1">
                <a:latin typeface="Times New Roman" pitchFamily="18" charset="0"/>
                <a:cs typeface="Times New Roman" pitchFamily="18" charset="0"/>
              </a:rPr>
              <a:t>Petrović</a:t>
            </a:r>
            <a:r>
              <a:rPr lang="en-US" sz="800" b="1" dirty="0">
                <a:latin typeface="Times New Roman" pitchFamily="18" charset="0"/>
                <a:cs typeface="Times New Roman" pitchFamily="18" charset="0"/>
              </a:rPr>
              <a:t>, M. (2025). Exploring the Potential Applications of Artificial Intelligence in Parcel Delivery Systems. Management Science Advances, 2(1), 107–116.</a:t>
            </a:r>
          </a:p>
          <a:p>
            <a:r>
              <a:rPr lang="en-US" sz="800" b="1" dirty="0">
                <a:latin typeface="Times New Roman" pitchFamily="18" charset="0"/>
                <a:cs typeface="Times New Roman" pitchFamily="18" charset="0"/>
              </a:rPr>
              <a:t>Available at: https://msa-journal.org/journal/index</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Facey</a:t>
            </a:r>
            <a:r>
              <a:rPr lang="en-US" sz="800" b="1" dirty="0">
                <a:latin typeface="Times New Roman" pitchFamily="18" charset="0"/>
                <a:cs typeface="Times New Roman" pitchFamily="18" charset="0"/>
              </a:rPr>
              <a:t>, O. (2023). AI in logistics and last-mile delivery, DHL Group.</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Fernandes</a:t>
            </a:r>
            <a:r>
              <a:rPr lang="en-US" sz="800" b="1" dirty="0">
                <a:latin typeface="Times New Roman" pitchFamily="18" charset="0"/>
                <a:cs typeface="Times New Roman" pitchFamily="18" charset="0"/>
              </a:rPr>
              <a:t>, K., &amp; </a:t>
            </a:r>
            <a:r>
              <a:rPr lang="en-US" sz="800" b="1" dirty="0" err="1">
                <a:latin typeface="Times New Roman" pitchFamily="18" charset="0"/>
                <a:cs typeface="Times New Roman" pitchFamily="18" charset="0"/>
              </a:rPr>
              <a:t>Saxena</a:t>
            </a:r>
            <a:r>
              <a:rPr lang="en-US" sz="800" b="1" dirty="0">
                <a:latin typeface="Times New Roman" pitchFamily="18" charset="0"/>
                <a:cs typeface="Times New Roman" pitchFamily="18" charset="0"/>
              </a:rPr>
              <a:t>, A. (2025). Transforming UAE's Logistics through Artificial Intelligence: Case Studies and Insights. August 15, 2025.</a:t>
            </a:r>
          </a:p>
          <a:p>
            <a:r>
              <a:rPr lang="en-US" sz="800" b="1" dirty="0">
                <a:latin typeface="Times New Roman" pitchFamily="18" charset="0"/>
                <a:cs typeface="Times New Roman" pitchFamily="18" charset="0"/>
              </a:rPr>
              <a:t>•	Gore, N., </a:t>
            </a:r>
            <a:r>
              <a:rPr lang="en-US" sz="800" b="1" dirty="0" err="1">
                <a:latin typeface="Times New Roman" pitchFamily="18" charset="0"/>
                <a:cs typeface="Times New Roman" pitchFamily="18" charset="0"/>
              </a:rPr>
              <a:t>Jawale</a:t>
            </a:r>
            <a:r>
              <a:rPr lang="en-US" sz="800" b="1" dirty="0">
                <a:latin typeface="Times New Roman" pitchFamily="18" charset="0"/>
                <a:cs typeface="Times New Roman" pitchFamily="18" charset="0"/>
              </a:rPr>
              <a:t>, P., &amp; Others (2025). </a:t>
            </a:r>
            <a:r>
              <a:rPr lang="en-US" sz="800" b="1" dirty="0" err="1">
                <a:latin typeface="Times New Roman" pitchFamily="18" charset="0"/>
                <a:cs typeface="Times New Roman" pitchFamily="18" charset="0"/>
              </a:rPr>
              <a:t>Chatbot</a:t>
            </a:r>
            <a:r>
              <a:rPr lang="en-US" sz="800" b="1" dirty="0">
                <a:latin typeface="Times New Roman" pitchFamily="18" charset="0"/>
                <a:cs typeface="Times New Roman" pitchFamily="18" charset="0"/>
              </a:rPr>
              <a:t> Using Artificial Intelligence. International Journal of Advanced Research in Science, Communication and Technology.</a:t>
            </a:r>
          </a:p>
          <a:p>
            <a:r>
              <a:rPr lang="en-US" sz="800" b="1" dirty="0">
                <a:latin typeface="Times New Roman" pitchFamily="18" charset="0"/>
                <a:cs typeface="Times New Roman" pitchFamily="18" charset="0"/>
              </a:rPr>
              <a:t>Available at: https://www.researchgate.net/publication/397694781</a:t>
            </a:r>
          </a:p>
          <a:p>
            <a:r>
              <a:rPr lang="en-US" sz="800" b="1" dirty="0">
                <a:latin typeface="Times New Roman" pitchFamily="18" charset="0"/>
                <a:cs typeface="Times New Roman" pitchFamily="18" charset="0"/>
              </a:rPr>
              <a:t>•	Hamilton, T. (2026). AI in the Courier Industry Statistics. </a:t>
            </a:r>
            <a:r>
              <a:rPr lang="en-US" sz="800" b="1" dirty="0" err="1">
                <a:latin typeface="Times New Roman" pitchFamily="18" charset="0"/>
                <a:cs typeface="Times New Roman" pitchFamily="18" charset="0"/>
              </a:rPr>
              <a:t>WifiTalents</a:t>
            </a:r>
            <a:r>
              <a:rPr lang="en-US" sz="800" b="1" dirty="0">
                <a:latin typeface="Times New Roman" pitchFamily="18" charset="0"/>
                <a:cs typeface="Times New Roman" pitchFamily="18" charset="0"/>
              </a:rPr>
              <a:t> Report 2026.</a:t>
            </a:r>
          </a:p>
          <a:p>
            <a:r>
              <a:rPr lang="en-US" sz="800" b="1" dirty="0">
                <a:latin typeface="Times New Roman" pitchFamily="18" charset="0"/>
                <a:cs typeface="Times New Roman" pitchFamily="18" charset="0"/>
              </a:rPr>
              <a:t>Available at: https://wifitalents.com/ai-in-the-courier-industry-statistics/</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Halim</a:t>
            </a:r>
            <a:r>
              <a:rPr lang="en-US" sz="800" b="1" dirty="0">
                <a:latin typeface="Times New Roman" pitchFamily="18" charset="0"/>
                <a:cs typeface="Times New Roman" pitchFamily="18" charset="0"/>
              </a:rPr>
              <a:t>, Y., Salem, K., </a:t>
            </a:r>
            <a:r>
              <a:rPr lang="en-US" sz="800" b="1" dirty="0" err="1">
                <a:latin typeface="Times New Roman" pitchFamily="18" charset="0"/>
                <a:cs typeface="Times New Roman" pitchFamily="18" charset="0"/>
              </a:rPr>
              <a:t>Tawfik</a:t>
            </a:r>
            <a:r>
              <a:rPr lang="en-US" sz="800" b="1" dirty="0">
                <a:latin typeface="Times New Roman" pitchFamily="18" charset="0"/>
                <a:cs typeface="Times New Roman" pitchFamily="18" charset="0"/>
              </a:rPr>
              <a:t>, H., &amp; </a:t>
            </a:r>
            <a:r>
              <a:rPr lang="en-US" sz="800" b="1" dirty="0" err="1">
                <a:latin typeface="Times New Roman" pitchFamily="18" charset="0"/>
                <a:cs typeface="Times New Roman" pitchFamily="18" charset="0"/>
              </a:rPr>
              <a:t>Maree</a:t>
            </a:r>
            <a:r>
              <a:rPr lang="en-US" sz="800" b="1" dirty="0">
                <a:latin typeface="Times New Roman" pitchFamily="18" charset="0"/>
                <a:cs typeface="Times New Roman" pitchFamily="18" charset="0"/>
              </a:rPr>
              <a:t>, A. (2025). Service Quality as a Driver of Customer Satisfaction and Purchase Intentions: A Mixed-Methods Longitudinal Study of the Egyptian Post Office (2013–2023). Future Business Journal, 11(246).</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Huaxia</a:t>
            </a:r>
            <a:r>
              <a:rPr lang="en-US" sz="800" b="1" dirty="0">
                <a:latin typeface="Times New Roman" pitchFamily="18" charset="0"/>
                <a:cs typeface="Times New Roman" pitchFamily="18" charset="0"/>
              </a:rPr>
              <a:t> (2025). Advanced Technologies Promote Digital, Intelligent Transformation of Anhui Branch of China Post. Xinhua, August 22, 2025.</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Ilieva</a:t>
            </a:r>
            <a:r>
              <a:rPr lang="en-US" sz="800" b="1" dirty="0">
                <a:latin typeface="Times New Roman" pitchFamily="18" charset="0"/>
                <a:cs typeface="Times New Roman" pitchFamily="18" charset="0"/>
              </a:rPr>
              <a:t>, D., </a:t>
            </a:r>
            <a:r>
              <a:rPr lang="en-US" sz="800" b="1" dirty="0" err="1">
                <a:latin typeface="Times New Roman" pitchFamily="18" charset="0"/>
                <a:cs typeface="Times New Roman" pitchFamily="18" charset="0"/>
              </a:rPr>
              <a:t>Kolev</a:t>
            </a:r>
            <a:r>
              <a:rPr lang="en-US" sz="800" b="1" dirty="0">
                <a:latin typeface="Times New Roman" pitchFamily="18" charset="0"/>
                <a:cs typeface="Times New Roman" pitchFamily="18" charset="0"/>
              </a:rPr>
              <a:t>, D., &amp; </a:t>
            </a:r>
            <a:r>
              <a:rPr lang="en-US" sz="800" b="1" dirty="0" err="1">
                <a:latin typeface="Times New Roman" pitchFamily="18" charset="0"/>
                <a:cs typeface="Times New Roman" pitchFamily="18" charset="0"/>
              </a:rPr>
              <a:t>Gladchenko</a:t>
            </a:r>
            <a:r>
              <a:rPr lang="en-US" sz="800" b="1" dirty="0">
                <a:latin typeface="Times New Roman" pitchFamily="18" charset="0"/>
                <a:cs typeface="Times New Roman" pitchFamily="18" charset="0"/>
              </a:rPr>
              <a:t>, V. (2024). Implementation of Artificial Intelligence as a Disruptive Innovation Trend in the Postal Services Sector. 2024 5th International Conference on Communications, Information, Electronic and Energy Systems (CIEES), 1–6.</a:t>
            </a:r>
          </a:p>
          <a:p>
            <a:r>
              <a:rPr lang="en-US" sz="800" b="1" dirty="0">
                <a:latin typeface="Times New Roman" pitchFamily="18" charset="0"/>
                <a:cs typeface="Times New Roman" pitchFamily="18" charset="0"/>
              </a:rPr>
              <a:t>https://doi.org/10.1109/CIEES62939.2024.10811117</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Lindequist</a:t>
            </a:r>
            <a:r>
              <a:rPr lang="en-US" sz="800" b="1" dirty="0">
                <a:latin typeface="Times New Roman" pitchFamily="18" charset="0"/>
                <a:cs typeface="Times New Roman" pitchFamily="18" charset="0"/>
              </a:rPr>
              <a:t>, M. (2024). Artificial Intelligence in Logistics: Advantages and Potential Applications. Retrieved November 22, 2024, from:</a:t>
            </a:r>
          </a:p>
          <a:p>
            <a:r>
              <a:rPr lang="en-US" sz="800" b="1" dirty="0">
                <a:latin typeface="Times New Roman" pitchFamily="18" charset="0"/>
                <a:cs typeface="Times New Roman" pitchFamily="18" charset="0"/>
              </a:rPr>
              <a:t>https://www.oracle.com/middleeast-ar/scm/ai-in-logistics/</a:t>
            </a:r>
          </a:p>
          <a:p>
            <a:r>
              <a:rPr lang="en-US" sz="800" b="1" dirty="0">
                <a:latin typeface="Times New Roman" pitchFamily="18" charset="0"/>
                <a:cs typeface="Times New Roman" pitchFamily="18" charset="0"/>
              </a:rPr>
              <a:t>•	</a:t>
            </a:r>
            <a:r>
              <a:rPr lang="en-US" sz="800" b="1" dirty="0" err="1">
                <a:latin typeface="Times New Roman" pitchFamily="18" charset="0"/>
                <a:cs typeface="Times New Roman" pitchFamily="18" charset="0"/>
              </a:rPr>
              <a:t>Mandale</a:t>
            </a:r>
            <a:r>
              <a:rPr lang="en-US" sz="800" b="1" dirty="0">
                <a:latin typeface="Times New Roman" pitchFamily="18" charset="0"/>
                <a:cs typeface="Times New Roman" pitchFamily="18" charset="0"/>
              </a:rPr>
              <a:t>, A., </a:t>
            </a:r>
            <a:r>
              <a:rPr lang="en-US" sz="800" b="1" dirty="0" err="1">
                <a:latin typeface="Times New Roman" pitchFamily="18" charset="0"/>
                <a:cs typeface="Times New Roman" pitchFamily="18" charset="0"/>
              </a:rPr>
              <a:t>Jumle</a:t>
            </a:r>
            <a:r>
              <a:rPr lang="en-US" sz="800" b="1" dirty="0">
                <a:latin typeface="Times New Roman" pitchFamily="18" charset="0"/>
                <a:cs typeface="Times New Roman" pitchFamily="18" charset="0"/>
              </a:rPr>
              <a:t>, P., </a:t>
            </a:r>
            <a:r>
              <a:rPr lang="en-US" sz="800" b="1" dirty="0" err="1">
                <a:latin typeface="Times New Roman" pitchFamily="18" charset="0"/>
                <a:cs typeface="Times New Roman" pitchFamily="18" charset="0"/>
              </a:rPr>
              <a:t>Wanjari</a:t>
            </a:r>
            <a:r>
              <a:rPr lang="en-US" sz="800" b="1" dirty="0">
                <a:latin typeface="Times New Roman" pitchFamily="18" charset="0"/>
                <a:cs typeface="Times New Roman" pitchFamily="18" charset="0"/>
              </a:rPr>
              <a:t>, M., &amp; </a:t>
            </a:r>
            <a:r>
              <a:rPr lang="en-US" sz="800" b="1" dirty="0" err="1">
                <a:latin typeface="Times New Roman" pitchFamily="18" charset="0"/>
                <a:cs typeface="Times New Roman" pitchFamily="18" charset="0"/>
              </a:rPr>
              <a:t>Biranje</a:t>
            </a:r>
            <a:r>
              <a:rPr lang="en-US" sz="800" b="1" dirty="0">
                <a:latin typeface="Times New Roman" pitchFamily="18" charset="0"/>
                <a:cs typeface="Times New Roman" pitchFamily="18" charset="0"/>
              </a:rPr>
              <a:t>, D. (2023). A Review Paper on the Use of Artificial Intelligence in Postal and Parcel Sorting. 2023 6th International Conference on Contemporary Computing and Informatics (IC3I), 768–773.</a:t>
            </a:r>
          </a:p>
          <a:p>
            <a:r>
              <a:rPr lang="en-US" sz="800" b="1" dirty="0">
                <a:latin typeface="Times New Roman" pitchFamily="18" charset="0"/>
                <a:cs typeface="Times New Roman" pitchFamily="18" charset="0"/>
              </a:rPr>
              <a:t>https://doi.org/10.1109/IC3I59117.2023.10397892</a:t>
            </a:r>
          </a:p>
          <a:p>
            <a:endParaRPr lang="en-US" sz="800" b="1" dirty="0">
              <a:latin typeface="Times New Roman" pitchFamily="18" charset="0"/>
              <a:cs typeface="Times New Roman" pitchFamily="18" charset="0"/>
            </a:endParaRPr>
          </a:p>
        </p:txBody>
      </p:sp>
      <p:sp>
        <p:nvSpPr>
          <p:cNvPr id="9" name="Content Placeholder 8"/>
          <p:cNvSpPr>
            <a:spLocks noGrp="1"/>
          </p:cNvSpPr>
          <p:nvPr>
            <p:ph sz="half" idx="2"/>
          </p:nvPr>
        </p:nvSpPr>
        <p:spPr>
          <a:xfrm>
            <a:off x="6243321" y="792484"/>
            <a:ext cx="5384800" cy="5760716"/>
          </a:xfrm>
        </p:spPr>
        <p:txBody>
          <a:bodyPr>
            <a:normAutofit/>
          </a:bodyPr>
          <a:lstStyle/>
          <a:p>
            <a:pPr marL="0" algn="r" rtl="1">
              <a:spcBef>
                <a:spcPts val="0"/>
              </a:spcBef>
            </a:pPr>
            <a:r>
              <a:rPr lang="ar-SA" sz="900" b="1" kern="100" dirty="0">
                <a:solidFill>
                  <a:srgbClr val="FF0000"/>
                </a:solidFill>
                <a:latin typeface="Calibri"/>
                <a:ea typeface="Calibri"/>
                <a:cs typeface="Simplified Arabic"/>
              </a:rPr>
              <a:t>المصادر العربية</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الأمين، زاير بلقاسم، شوارفية، محمد (2025). أثر استخدام الذكاء الاصطناعي في الخدمات التكنولوجية في التجارة الدولية</a:t>
            </a:r>
            <a:r>
              <a:rPr lang="en-US" sz="900" b="1" kern="100" dirty="0">
                <a:latin typeface="Simplified Arabic"/>
                <a:ea typeface="Calibri"/>
                <a:cs typeface="Arial"/>
              </a:rPr>
              <a:t>. </a:t>
            </a:r>
            <a:r>
              <a:rPr lang="ar-SA" sz="900" b="1" i="1" kern="100" dirty="0">
                <a:latin typeface="Calibri"/>
                <a:ea typeface="Calibri"/>
                <a:cs typeface="Simplified Arabic"/>
              </a:rPr>
              <a:t>مجلة اقتصاديات شمال أفريقيا</a:t>
            </a:r>
            <a:r>
              <a:rPr lang="ar-SA" sz="900" b="1" kern="100" dirty="0">
                <a:latin typeface="Calibri"/>
                <a:ea typeface="Calibri"/>
                <a:cs typeface="Simplified Arabic"/>
              </a:rPr>
              <a:t>، المجلد 21، العدد 38، يونيو</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البنك المركزي المصري</a:t>
            </a:r>
            <a:r>
              <a:rPr lang="en-US" sz="900" b="1" kern="100" dirty="0">
                <a:latin typeface="Simplified Arabic"/>
                <a:ea typeface="Calibri"/>
                <a:cs typeface="Arial"/>
              </a:rPr>
              <a:t>)</a:t>
            </a:r>
            <a:r>
              <a:rPr lang="ar-SA" sz="900" b="1" kern="100" dirty="0">
                <a:latin typeface="Calibri"/>
                <a:ea typeface="Calibri"/>
                <a:cs typeface="Simplified Arabic"/>
              </a:rPr>
              <a:t>مارس 2025</a:t>
            </a:r>
            <a:r>
              <a:rPr lang="en-US" sz="900" b="1" kern="100" dirty="0">
                <a:latin typeface="Simplified Arabic"/>
                <a:ea typeface="Calibri"/>
                <a:cs typeface="Arial"/>
              </a:rPr>
              <a:t>( </a:t>
            </a:r>
            <a:r>
              <a:rPr lang="ar-SA" sz="900" b="1" i="1" kern="100" dirty="0">
                <a:latin typeface="Simplified Arabic"/>
                <a:ea typeface="Calibri"/>
              </a:rPr>
              <a:t>تقرير الاستقرار المالي</a:t>
            </a:r>
            <a:r>
              <a:rPr lang="en-US" sz="900" b="1" kern="100" dirty="0">
                <a:latin typeface="Simplified Arabic"/>
                <a:ea typeface="Calibri"/>
                <a:cs typeface="Arial"/>
              </a:rPr>
              <a:t>. </a:t>
            </a:r>
            <a:r>
              <a:rPr lang="ar-SA" sz="900" b="1" kern="100" dirty="0">
                <a:latin typeface="Calibri"/>
                <a:ea typeface="Calibri"/>
                <a:cs typeface="Simplified Arabic"/>
              </a:rPr>
              <a:t>القاهرة</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براهمية، شروق إكرام هدي (2024). تطبيقات الذكاء الاصطناعي في مجال القطاع العام. كلية الحقوق والعلوم السياسية، جامعة 8 ماي، الجزائر</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جواد، بشرى فتح الله عبد الرازق (ديسمبر 2024). دور الذكاء الاصطناعي في تحقيق التنمية المستدامة</a:t>
            </a:r>
            <a:r>
              <a:rPr lang="en-US" sz="900" b="1" kern="100" dirty="0">
                <a:latin typeface="Simplified Arabic"/>
                <a:ea typeface="Calibri"/>
                <a:cs typeface="Arial"/>
              </a:rPr>
              <a:t>. </a:t>
            </a:r>
            <a:r>
              <a:rPr lang="ar-SA" sz="900" b="1" i="1" kern="100" dirty="0">
                <a:latin typeface="Calibri"/>
                <a:ea typeface="Calibri"/>
                <a:cs typeface="Simplified Arabic"/>
              </a:rPr>
              <a:t>مجلة الحق للعلوم الشرعية والقانونية</a:t>
            </a:r>
            <a:r>
              <a:rPr lang="ar-SA" sz="900" b="1" kern="100" dirty="0">
                <a:latin typeface="Calibri"/>
                <a:ea typeface="Calibri"/>
                <a:cs typeface="Simplified Arabic"/>
              </a:rPr>
              <a:t>، كلية القانون – جامعة بني وليد – ليبيا، العدد 14</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الجهاز المركزي للتعبئة العامة والإحصاء</a:t>
            </a:r>
            <a:r>
              <a:rPr lang="en-US" sz="900" b="1" kern="100" dirty="0">
                <a:latin typeface="Simplified Arabic"/>
                <a:ea typeface="Calibri"/>
                <a:cs typeface="Arial"/>
              </a:rPr>
              <a:t>) </a:t>
            </a:r>
            <a:r>
              <a:rPr lang="ar-SA" sz="900" b="1" kern="100" dirty="0">
                <a:latin typeface="Calibri"/>
                <a:ea typeface="Calibri"/>
                <a:cs typeface="Simplified Arabic"/>
              </a:rPr>
              <a:t>2025</a:t>
            </a:r>
            <a:r>
              <a:rPr lang="en-US" sz="900" b="1" kern="100" dirty="0">
                <a:latin typeface="Simplified Arabic"/>
                <a:ea typeface="Calibri"/>
                <a:cs typeface="Arial"/>
              </a:rPr>
              <a:t>( </a:t>
            </a:r>
            <a:r>
              <a:rPr lang="ar-SA" sz="900" b="1" i="1" kern="100" dirty="0">
                <a:latin typeface="Calibri"/>
                <a:ea typeface="Calibri"/>
                <a:cs typeface="Simplified Arabic"/>
              </a:rPr>
              <a:t>النشرة السنوية لإحصاءات الخدمات البريدية </a:t>
            </a:r>
            <a:r>
              <a:rPr lang="ar-SA" sz="900" b="1" kern="100" dirty="0">
                <a:latin typeface="Calibri"/>
                <a:ea typeface="Calibri"/>
                <a:cs typeface="Simplified Arabic"/>
              </a:rPr>
              <a:t>(2023/2024)</a:t>
            </a:r>
            <a:r>
              <a:rPr lang="en-US" sz="900" b="1" kern="100" dirty="0">
                <a:latin typeface="Simplified Arabic"/>
                <a:ea typeface="Calibri"/>
                <a:cs typeface="Arial"/>
              </a:rPr>
              <a:t>. </a:t>
            </a:r>
            <a:r>
              <a:rPr lang="ar-SA" sz="900" b="1" kern="100" dirty="0">
                <a:latin typeface="Calibri"/>
                <a:ea typeface="Calibri"/>
                <a:cs typeface="Simplified Arabic"/>
              </a:rPr>
              <a:t>القاهرة</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الجهاز المركزي للتعبئة العامة والإحصاء(2026)  النشرة السنوية لإحصاءات الخدمات البريدي(2024/2025) القاهرة</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الحداد، بسمة محرم (2026). محاضرات التحول الرقمي والتنمية المستدامة. معهد التخطيط القومي، القاهرة</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دهيمي، عمر (2024). تحليل تأثير التحول الرقمي على الخدمات البريدية: دراسة حالة مؤسسة بريد الجزائر. جامعة المسيلة، الجزائر. (مصدر إلكتروني)</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دياب، ريهام محمود (اكتوبر 2022). دور الذكاء الاصطناعي في تحسين أداء الخدمات المصرفية</a:t>
            </a:r>
            <a:r>
              <a:rPr lang="en-US" sz="900" b="1" kern="100" dirty="0">
                <a:latin typeface="Simplified Arabic"/>
                <a:ea typeface="Calibri"/>
                <a:cs typeface="Arial"/>
              </a:rPr>
              <a:t>. </a:t>
            </a:r>
            <a:r>
              <a:rPr lang="ar-SA" sz="900" b="1" i="1" kern="100" dirty="0">
                <a:latin typeface="Calibri"/>
                <a:ea typeface="Calibri"/>
                <a:cs typeface="Simplified Arabic"/>
              </a:rPr>
              <a:t>المجلة العربية للمعلوماتية وأمن المعلومات</a:t>
            </a:r>
            <a:r>
              <a:rPr lang="ar-SA" sz="900" b="1" kern="100" dirty="0">
                <a:latin typeface="Calibri"/>
                <a:ea typeface="Calibri"/>
                <a:cs typeface="Simplified Arabic"/>
              </a:rPr>
              <a:t>، المجلد 3، العدد 9</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السحيتي، هاني فهيم(2025</a:t>
            </a:r>
            <a:r>
              <a:rPr lang="en-US" sz="900" b="1" kern="100" dirty="0">
                <a:latin typeface="Simplified Arabic"/>
                <a:ea typeface="Calibri"/>
                <a:cs typeface="Arial"/>
              </a:rPr>
              <a:t>(</a:t>
            </a:r>
            <a:r>
              <a:rPr lang="ar-SA" sz="900" b="1" kern="100" dirty="0">
                <a:latin typeface="Calibri"/>
                <a:ea typeface="Calibri"/>
                <a:cs typeface="Simplified Arabic"/>
              </a:rPr>
              <a:t>. </a:t>
            </a:r>
            <a:r>
              <a:rPr lang="ar-SA" sz="900" b="1" i="1" kern="100" dirty="0">
                <a:latin typeface="Calibri"/>
                <a:ea typeface="Calibri"/>
                <a:cs typeface="Simplified Arabic"/>
              </a:rPr>
              <a:t>الذكاء الاصطناعي: مفهومه وأهميته في المجال الحكومي</a:t>
            </a:r>
            <a:r>
              <a:rPr lang="en-US" sz="900" b="1" kern="100" dirty="0">
                <a:latin typeface="Simplified Arabic"/>
                <a:ea typeface="Calibri"/>
                <a:cs typeface="Arial"/>
              </a:rPr>
              <a:t>. </a:t>
            </a:r>
            <a:r>
              <a:rPr lang="ar-SA" sz="900" b="1" kern="100" dirty="0">
                <a:latin typeface="Calibri"/>
                <a:ea typeface="Calibri"/>
                <a:cs typeface="Simplified Arabic"/>
              </a:rPr>
              <a:t>دبي، الإمارات</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صقر، محمود ماجد محمود عبد الجيد؛ إسماعيل، عمار فتحي موسى (2024). دور الذكاء الاصطناعي في تحسين جودة الخدمات الرقمية (دراسة تطبيقية)</a:t>
            </a:r>
            <a:r>
              <a:rPr lang="en-US" sz="900" b="1" kern="100" dirty="0">
                <a:latin typeface="Simplified Arabic"/>
                <a:ea typeface="Calibri"/>
                <a:cs typeface="Arial"/>
              </a:rPr>
              <a:t>. </a:t>
            </a:r>
            <a:r>
              <a:rPr lang="ar-SA" sz="900" b="1" i="1" kern="100" dirty="0">
                <a:latin typeface="Calibri"/>
                <a:ea typeface="Calibri"/>
                <a:cs typeface="Simplified Arabic"/>
              </a:rPr>
              <a:t>مجلة راية الدولية للعلوم التجارية</a:t>
            </a:r>
            <a:r>
              <a:rPr lang="ar-SA" sz="900" b="1" kern="100" dirty="0">
                <a:latin typeface="Calibri"/>
                <a:ea typeface="Calibri"/>
                <a:cs typeface="Simplified Arabic"/>
              </a:rPr>
              <a:t>، المجلد 3، العدد 10</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عبدالسلام، ممدوح عبد المولى وآخرون (2024). دور التكنولوجيا المالية في تحقيق الشمول المالي: دراسة تطبيقية على مجموعة من البنوك المصرية. كلية التجارة، جامعة المنوفية</a:t>
            </a:r>
            <a:r>
              <a:rPr lang="en-US" sz="900" b="1" kern="100" dirty="0">
                <a:latin typeface="Simplified Arabic"/>
                <a:ea typeface="Calibri"/>
                <a:cs typeface="Arial"/>
              </a:rPr>
              <a:t>.</a:t>
            </a:r>
            <a:endParaRPr lang="en-US" sz="900" kern="100" dirty="0">
              <a:latin typeface="Calibri"/>
              <a:ea typeface="Calibri"/>
              <a:cs typeface="Arial"/>
            </a:endParaRPr>
          </a:p>
          <a:p>
            <a:pPr marL="342875" indent="-342875" algn="r" rtl="1">
              <a:lnSpc>
                <a:spcPct val="170000"/>
              </a:lnSpc>
              <a:spcBef>
                <a:spcPts val="0"/>
              </a:spcBef>
              <a:buFont typeface="Symbol"/>
              <a:buChar char=""/>
            </a:pPr>
            <a:r>
              <a:rPr lang="ar-SA" sz="900" b="1" kern="100" dirty="0">
                <a:latin typeface="Calibri"/>
                <a:ea typeface="Calibri"/>
                <a:cs typeface="Simplified Arabic"/>
              </a:rPr>
              <a:t>القحطاني، فهد (2024). أثر الذكاء الاصطناعي في تطوير الخدمات اللوجستية: دراسة حالة على قطاع البريد السعودي</a:t>
            </a:r>
            <a:r>
              <a:rPr lang="en-US" sz="900" b="1" kern="100" dirty="0">
                <a:latin typeface="Simplified Arabic"/>
                <a:ea typeface="Calibri"/>
                <a:cs typeface="Arial"/>
              </a:rPr>
              <a:t>. </a:t>
            </a:r>
            <a:r>
              <a:rPr lang="ar-SA" sz="900" b="1" i="1" kern="100" dirty="0">
                <a:latin typeface="Calibri"/>
                <a:ea typeface="Calibri"/>
                <a:cs typeface="Simplified Arabic"/>
              </a:rPr>
              <a:t>مجلة الإدارة العامة</a:t>
            </a:r>
            <a:r>
              <a:rPr lang="ar-SA" sz="900" b="1" kern="100" dirty="0">
                <a:latin typeface="Calibri"/>
                <a:ea typeface="Calibri"/>
                <a:cs typeface="Simplified Arabic"/>
              </a:rPr>
              <a:t>، المجلد 64، العدد 1</a:t>
            </a:r>
            <a:r>
              <a:rPr lang="en-US" sz="900" b="1" kern="100" dirty="0">
                <a:latin typeface="Simplified Arabic"/>
                <a:ea typeface="Calibri"/>
                <a:cs typeface="Arial"/>
              </a:rPr>
              <a:t>.</a:t>
            </a:r>
            <a:endParaRPr lang="en-US" sz="900" kern="100" dirty="0">
              <a:latin typeface="Calibri"/>
              <a:ea typeface="Calibri"/>
              <a:cs typeface="Arial"/>
            </a:endParaRPr>
          </a:p>
          <a:p>
            <a:pPr algn="r" rtl="1"/>
            <a:endParaRPr lang="en-US" sz="900" dirty="0"/>
          </a:p>
        </p:txBody>
      </p:sp>
    </p:spTree>
    <p:extLst>
      <p:ext uri="{BB962C8B-B14F-4D97-AF65-F5344CB8AC3E}">
        <p14:creationId xmlns:p14="http://schemas.microsoft.com/office/powerpoint/2010/main" val="3622285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3043"/>
          <a:stretch>
            <a:fillRect/>
          </a:stretch>
        </p:blipFill>
        <p:spPr>
          <a:xfrm>
            <a:off x="0" y="28577"/>
            <a:ext cx="12192000" cy="682942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4647" y="1823949"/>
            <a:ext cx="5689366" cy="3416314"/>
          </a:xfrm>
          <a:prstGeom prst="rect">
            <a:avLst/>
          </a:prstGeom>
          <a:noFill/>
        </p:spPr>
        <p:txBody>
          <a:bodyPr wrap="none" lIns="91434" tIns="45717" rIns="91434" bIns="45717">
            <a:spAutoFit/>
          </a:bodyPr>
          <a:lstStyle/>
          <a:p>
            <a:pPr algn="ctr"/>
            <a:r>
              <a:rPr lang="ar-EG"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القسم </a:t>
            </a:r>
            <a:r>
              <a:rPr lang="ar-EG"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الاول</a:t>
            </a:r>
          </a:p>
          <a:p>
            <a:pPr algn="ctr"/>
            <a:r>
              <a:rPr lang="ar-EG"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الاطار العام للبحث</a:t>
            </a:r>
          </a:p>
          <a:p>
            <a:pPr algn="ctr"/>
            <a:endPar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471941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bg2">
              <a:lumMod val="50000"/>
            </a:schemeClr>
          </a:solidFill>
        </p:spPr>
        <p:txBody>
          <a:bodyPr/>
          <a:lstStyle/>
          <a:p>
            <a:pPr algn="ctr" rtl="1"/>
            <a:r>
              <a:rPr lang="ar-EG" dirty="0" smtClean="0">
                <a:solidFill>
                  <a:schemeClr val="tx1"/>
                </a:solidFill>
              </a:rPr>
              <a:t>القسم الاول: الإطار العام للبحث</a:t>
            </a:r>
            <a:endParaRPr lang="en-US" dirty="0">
              <a:solidFill>
                <a:schemeClr val="tx1"/>
              </a:solidFill>
            </a:endParaRPr>
          </a:p>
        </p:txBody>
      </p:sp>
      <p:sp>
        <p:nvSpPr>
          <p:cNvPr id="5" name="Content Placeholder 4"/>
          <p:cNvSpPr>
            <a:spLocks noGrp="1"/>
          </p:cNvSpPr>
          <p:nvPr>
            <p:ph idx="1"/>
          </p:nvPr>
        </p:nvSpPr>
        <p:spPr>
          <a:xfrm>
            <a:off x="7071360" y="1481332"/>
            <a:ext cx="4511040" cy="2374391"/>
          </a:xfrm>
        </p:spPr>
        <p:txBody>
          <a:bodyPr>
            <a:normAutofit fontScale="85000" lnSpcReduction="10000"/>
          </a:bodyPr>
          <a:lstStyle/>
          <a:p>
            <a:pPr algn="r" rtl="1"/>
            <a:r>
              <a:rPr lang="ar-EG" sz="1800" b="1" dirty="0">
                <a:solidFill>
                  <a:schemeClr val="accent2">
                    <a:lumMod val="75000"/>
                  </a:schemeClr>
                </a:solidFill>
              </a:rPr>
              <a:t>مشكلة البحث</a:t>
            </a:r>
          </a:p>
          <a:p>
            <a:pPr algn="r" rtl="1">
              <a:lnSpc>
                <a:spcPct val="120000"/>
              </a:lnSpc>
            </a:pPr>
            <a:r>
              <a:rPr lang="ar-EG" sz="1800" b="1" dirty="0"/>
              <a:t>تواجه منظومة الخدمات البريدية والمالية تحديات تستدعي تبني الذكاء الاصطناعي كمدخل استراتيجي للتحول الرقمي.</a:t>
            </a:r>
            <a:br>
              <a:rPr lang="ar-EG" sz="1800" b="1" dirty="0"/>
            </a:br>
            <a:r>
              <a:rPr lang="ar-EG" sz="1800" b="1" dirty="0"/>
              <a:t>يسهم الذكاء الاصطناعي في تحسين دقة المعاملات، وتسريع تقديم الخدمات، وتعزيز القدرة على اكتشاف الاحتيال، مما يرفع الكفاءة التشغيلية ويحسن تجربة العملاء.</a:t>
            </a:r>
            <a:br>
              <a:rPr lang="ar-EG" sz="1800" b="1" dirty="0"/>
            </a:br>
            <a:r>
              <a:rPr lang="ar-EG" sz="1800" b="1" dirty="0"/>
              <a:t>وتؤكد الدراسات الحديثة أن تطبيق هذه التقنيات يؤدي إلى تحسينات ملموسة في الأداء وجودة الخدمات البريدية واللوجستية</a:t>
            </a:r>
            <a:r>
              <a:rPr lang="ar-EG" sz="1800" dirty="0"/>
              <a:t>.</a:t>
            </a:r>
            <a:endParaRPr lang="en-US" sz="1800" b="1" dirty="0"/>
          </a:p>
        </p:txBody>
      </p:sp>
      <p:sp>
        <p:nvSpPr>
          <p:cNvPr id="6" name="TextBox 5"/>
          <p:cNvSpPr txBox="1"/>
          <p:nvPr/>
        </p:nvSpPr>
        <p:spPr>
          <a:xfrm>
            <a:off x="7315200" y="4053841"/>
            <a:ext cx="4343400" cy="1785104"/>
          </a:xfrm>
          <a:prstGeom prst="rect">
            <a:avLst/>
          </a:prstGeom>
          <a:noFill/>
        </p:spPr>
        <p:txBody>
          <a:bodyPr wrap="square" lIns="91434" tIns="45717" rIns="91434" bIns="45717" rtlCol="0">
            <a:spAutoFit/>
          </a:bodyPr>
          <a:lstStyle/>
          <a:p>
            <a:pPr algn="r" rtl="1"/>
            <a:r>
              <a:rPr lang="ar-EG" sz="2000" b="1" kern="100" dirty="0">
                <a:solidFill>
                  <a:schemeClr val="accent2">
                    <a:lumMod val="75000"/>
                  </a:schemeClr>
                </a:solidFill>
                <a:latin typeface="Calibri"/>
                <a:ea typeface="Calibri"/>
                <a:cs typeface="Simplified Arabic"/>
              </a:rPr>
              <a:t>أهداف الدراسة:</a:t>
            </a:r>
            <a:endParaRPr lang="en-US" kern="100" dirty="0">
              <a:solidFill>
                <a:schemeClr val="accent2">
                  <a:lumMod val="75000"/>
                </a:schemeClr>
              </a:solidFill>
              <a:latin typeface="Calibri"/>
              <a:ea typeface="Calibri"/>
              <a:cs typeface="Arial"/>
            </a:endParaRPr>
          </a:p>
          <a:p>
            <a:pPr algn="r"/>
            <a:r>
              <a:rPr lang="ar-SA" b="1" kern="100" dirty="0">
                <a:ea typeface="Calibri"/>
                <a:cs typeface="Simplified Arabic"/>
              </a:rPr>
              <a:t>يهدف البحث إلى دراسة إمكانات توظيف تقنيات الذكاء الاصطناعي في معالجة بعض أوجه القصور التشغيلية داخل الهيئة القومية للبريد، ومن بينها بطء تنفيذ المعاملات ومحدودية كفاءة نظم المتابعة والتتبع المستخدمة في إدارة العمليات</a:t>
            </a:r>
            <a:endParaRPr lang="en-US" b="1" dirty="0"/>
          </a:p>
        </p:txBody>
      </p:sp>
      <p:sp>
        <p:nvSpPr>
          <p:cNvPr id="7" name="TextBox 6"/>
          <p:cNvSpPr txBox="1"/>
          <p:nvPr/>
        </p:nvSpPr>
        <p:spPr>
          <a:xfrm>
            <a:off x="800100" y="1615440"/>
            <a:ext cx="5334000" cy="1261884"/>
          </a:xfrm>
          <a:prstGeom prst="rect">
            <a:avLst/>
          </a:prstGeom>
        </p:spPr>
        <p:style>
          <a:lnRef idx="2">
            <a:schemeClr val="accent1"/>
          </a:lnRef>
          <a:fillRef idx="1">
            <a:schemeClr val="lt1"/>
          </a:fillRef>
          <a:effectRef idx="0">
            <a:schemeClr val="accent1"/>
          </a:effectRef>
          <a:fontRef idx="minor">
            <a:schemeClr val="dk1"/>
          </a:fontRef>
        </p:style>
        <p:txBody>
          <a:bodyPr wrap="square" lIns="91434" tIns="45717" rIns="91434" bIns="45717" rtlCol="0">
            <a:spAutoFit/>
          </a:bodyPr>
          <a:lstStyle/>
          <a:p>
            <a:pPr algn="r" rtl="1"/>
            <a:r>
              <a:rPr lang="ar-EG" sz="2800" dirty="0">
                <a:solidFill>
                  <a:schemeClr val="bg2">
                    <a:lumMod val="10000"/>
                  </a:schemeClr>
                </a:solidFill>
              </a:rPr>
              <a:t>الفرضية الرئيسية</a:t>
            </a:r>
          </a:p>
          <a:p>
            <a:pPr algn="r" rtl="1"/>
            <a:r>
              <a:rPr lang="ar-EG" sz="2400" dirty="0">
                <a:solidFill>
                  <a:schemeClr val="tx1"/>
                </a:solidFill>
              </a:rPr>
              <a:t>الاعتماد على تطبيقات الذكاء الاصطناعى لم يعد خياراً تحسينياً بل ضرورة استراتيجية </a:t>
            </a:r>
            <a:endParaRPr lang="en-US" sz="2400" dirty="0">
              <a:solidFill>
                <a:schemeClr val="tx1"/>
              </a:solidFill>
            </a:endParaRPr>
          </a:p>
        </p:txBody>
      </p:sp>
      <p:sp>
        <p:nvSpPr>
          <p:cNvPr id="8" name="TextBox 7"/>
          <p:cNvSpPr txBox="1"/>
          <p:nvPr/>
        </p:nvSpPr>
        <p:spPr>
          <a:xfrm>
            <a:off x="662940" y="3165902"/>
            <a:ext cx="5471160" cy="830997"/>
          </a:xfrm>
          <a:prstGeom prst="rect">
            <a:avLst/>
          </a:prstGeom>
        </p:spPr>
        <p:style>
          <a:lnRef idx="2">
            <a:schemeClr val="accent4"/>
          </a:lnRef>
          <a:fillRef idx="1">
            <a:schemeClr val="lt1"/>
          </a:fillRef>
          <a:effectRef idx="0">
            <a:schemeClr val="accent4"/>
          </a:effectRef>
          <a:fontRef idx="minor">
            <a:schemeClr val="dk1"/>
          </a:fontRef>
        </p:style>
        <p:txBody>
          <a:bodyPr wrap="square" lIns="91434" tIns="45717" rIns="91434" bIns="45717" rtlCol="0">
            <a:spAutoFit/>
          </a:bodyPr>
          <a:lstStyle/>
          <a:p>
            <a:pPr algn="r" rtl="1"/>
            <a:r>
              <a:rPr lang="ar-EG" sz="2400" b="1" dirty="0">
                <a:solidFill>
                  <a:schemeClr val="accent2"/>
                </a:solidFill>
              </a:rPr>
              <a:t>المنهج </a:t>
            </a:r>
          </a:p>
          <a:p>
            <a:pPr algn="r" rtl="1"/>
            <a:r>
              <a:rPr lang="ar-EG" sz="2400" b="1" dirty="0"/>
              <a:t>وصفى تحليلى مقارن</a:t>
            </a:r>
            <a:endParaRPr lang="en-US" sz="2400" b="1" dirty="0"/>
          </a:p>
        </p:txBody>
      </p:sp>
      <p:sp>
        <p:nvSpPr>
          <p:cNvPr id="9" name="TextBox 8"/>
          <p:cNvSpPr txBox="1"/>
          <p:nvPr/>
        </p:nvSpPr>
        <p:spPr>
          <a:xfrm>
            <a:off x="502920" y="4160522"/>
            <a:ext cx="5631180" cy="830997"/>
          </a:xfrm>
          <a:prstGeom prst="rect">
            <a:avLst/>
          </a:prstGeom>
        </p:spPr>
        <p:style>
          <a:lnRef idx="2">
            <a:schemeClr val="accent5"/>
          </a:lnRef>
          <a:fillRef idx="1">
            <a:schemeClr val="lt1"/>
          </a:fillRef>
          <a:effectRef idx="0">
            <a:schemeClr val="accent5"/>
          </a:effectRef>
          <a:fontRef idx="minor">
            <a:schemeClr val="dk1"/>
          </a:fontRef>
        </p:style>
        <p:txBody>
          <a:bodyPr wrap="square" lIns="91434" tIns="45717" rIns="91434" bIns="45717" rtlCol="0">
            <a:spAutoFit/>
          </a:bodyPr>
          <a:lstStyle/>
          <a:p>
            <a:pPr algn="r" rtl="1"/>
            <a:r>
              <a:rPr lang="ar-EG" sz="2400" b="1" dirty="0">
                <a:solidFill>
                  <a:schemeClr val="accent2">
                    <a:lumMod val="60000"/>
                    <a:lumOff val="40000"/>
                  </a:schemeClr>
                </a:solidFill>
              </a:rPr>
              <a:t>الحدود الزمنية</a:t>
            </a:r>
          </a:p>
          <a:p>
            <a:pPr algn="r" rtl="1"/>
            <a:r>
              <a:rPr lang="en-US" sz="2400" b="1" dirty="0"/>
              <a:t>2025-2026</a:t>
            </a:r>
          </a:p>
        </p:txBody>
      </p:sp>
      <p:sp>
        <p:nvSpPr>
          <p:cNvPr id="10" name="TextBox 9"/>
          <p:cNvSpPr txBox="1"/>
          <p:nvPr/>
        </p:nvSpPr>
        <p:spPr>
          <a:xfrm>
            <a:off x="350520" y="5227322"/>
            <a:ext cx="5783580" cy="830997"/>
          </a:xfrm>
          <a:prstGeom prst="rect">
            <a:avLst/>
          </a:prstGeom>
        </p:spPr>
        <p:style>
          <a:lnRef idx="2">
            <a:schemeClr val="accent6"/>
          </a:lnRef>
          <a:fillRef idx="1">
            <a:schemeClr val="lt1"/>
          </a:fillRef>
          <a:effectRef idx="0">
            <a:schemeClr val="accent6"/>
          </a:effectRef>
          <a:fontRef idx="minor">
            <a:schemeClr val="dk1"/>
          </a:fontRef>
        </p:style>
        <p:txBody>
          <a:bodyPr wrap="square" lIns="91434" tIns="45717" rIns="91434" bIns="45717" rtlCol="0">
            <a:spAutoFit/>
          </a:bodyPr>
          <a:lstStyle/>
          <a:p>
            <a:pPr algn="r" rtl="1"/>
            <a:r>
              <a:rPr lang="ar-EG" sz="2400" b="1" dirty="0">
                <a:solidFill>
                  <a:schemeClr val="accent3"/>
                </a:solidFill>
              </a:rPr>
              <a:t>الحدود المكانية</a:t>
            </a:r>
          </a:p>
          <a:p>
            <a:pPr algn="r" rtl="1"/>
            <a:r>
              <a:rPr lang="ar-EG" sz="2400" b="1" dirty="0"/>
              <a:t>الهيئة القومية للبريد المصرى</a:t>
            </a:r>
            <a:endParaRPr lang="en-US" sz="2400" b="1" dirty="0"/>
          </a:p>
        </p:txBody>
      </p:sp>
    </p:spTree>
    <p:extLst>
      <p:ext uri="{BB962C8B-B14F-4D97-AF65-F5344CB8AC3E}">
        <p14:creationId xmlns:p14="http://schemas.microsoft.com/office/powerpoint/2010/main" val="3848556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3"/>
          <a:srcRect b="2690"/>
          <a:stretch>
            <a:fillRect/>
          </a:stretch>
        </p:blipFill>
        <p:spPr>
          <a:xfrm>
            <a:off x="0" y="28575"/>
            <a:ext cx="12192000" cy="7095556"/>
          </a:xfrm>
          <a:prstGeom prst="rect">
            <a:avLst/>
          </a:prstGeom>
        </p:spPr>
      </p:pic>
      <p:sp>
        <p:nvSpPr>
          <p:cNvPr id="3" name="Rectangle 2"/>
          <p:cNvSpPr/>
          <p:nvPr/>
        </p:nvSpPr>
        <p:spPr>
          <a:xfrm>
            <a:off x="8747761" y="2164080"/>
            <a:ext cx="1173482" cy="479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353" tIns="45677" rIns="91353" bIns="45677" rtlCol="0" anchor="ctr"/>
          <a:lstStyle/>
          <a:p>
            <a:pPr algn="ctr"/>
            <a:r>
              <a:rPr lang="en-US" sz="2400" b="1" dirty="0"/>
              <a:t>4719</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891"/>
          <a:stretch>
            <a:fillRect/>
          </a:stretch>
        </p:blipFill>
        <p:spPr>
          <a:xfrm>
            <a:off x="0" y="28577"/>
            <a:ext cx="12192000" cy="6829425"/>
          </a:xfrm>
          <a:prstGeom prst="rect">
            <a:avLst/>
          </a:prstGeom>
        </p:spPr>
      </p:pic>
      <p:pic>
        <p:nvPicPr>
          <p:cNvPr id="3" name="Picture 2"/>
          <p:cNvPicPr>
            <a:picLocks noChangeAspect="1"/>
          </p:cNvPicPr>
          <p:nvPr/>
        </p:nvPicPr>
        <p:blipFill>
          <a:blip r:embed="rId3"/>
          <a:stretch>
            <a:fillRect/>
          </a:stretch>
        </p:blipFill>
        <p:spPr>
          <a:xfrm>
            <a:off x="8990710" y="325585"/>
            <a:ext cx="1178528" cy="58926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2690"/>
          <a:stretch>
            <a:fillRect/>
          </a:stretch>
        </p:blipFill>
        <p:spPr>
          <a:xfrm>
            <a:off x="0" y="43180"/>
            <a:ext cx="12192000" cy="6829425"/>
          </a:xfrm>
          <a:prstGeom prst="rect">
            <a:avLst/>
          </a:prstGeom>
        </p:spPr>
      </p:pic>
      <p:pic>
        <p:nvPicPr>
          <p:cNvPr id="3" name="Picture 2"/>
          <p:cNvPicPr>
            <a:picLocks noChangeAspect="1"/>
          </p:cNvPicPr>
          <p:nvPr/>
        </p:nvPicPr>
        <p:blipFill>
          <a:blip r:embed="rId3"/>
          <a:stretch>
            <a:fillRect/>
          </a:stretch>
        </p:blipFill>
        <p:spPr>
          <a:xfrm>
            <a:off x="3821435" y="4808856"/>
            <a:ext cx="928371" cy="28321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4641" y="1823949"/>
            <a:ext cx="7829375" cy="2308318"/>
          </a:xfrm>
          <a:prstGeom prst="rect">
            <a:avLst/>
          </a:prstGeom>
          <a:noFill/>
        </p:spPr>
        <p:txBody>
          <a:bodyPr wrap="none" lIns="91434" tIns="45717" rIns="91434" bIns="45717">
            <a:spAutoFit/>
          </a:bodyPr>
          <a:lstStyle/>
          <a:p>
            <a:pPr algn="ctr"/>
            <a:r>
              <a:rPr lang="ar-EG"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القسم </a:t>
            </a:r>
            <a:r>
              <a:rPr lang="ar-EG"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الثانى </a:t>
            </a:r>
            <a:endParaRPr lang="ar-EG"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ar-EG"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واقع الهيئة القومية للبريد</a:t>
            </a:r>
            <a:endPar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23688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b="3292"/>
          <a:stretch>
            <a:fillRect/>
          </a:stretch>
        </p:blipFill>
        <p:spPr>
          <a:xfrm>
            <a:off x="0" y="28577"/>
            <a:ext cx="12192000" cy="6829425"/>
          </a:xfrm>
          <a:prstGeom prst="rect">
            <a:avLst/>
          </a:prstGeom>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Flow">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4.xml><?xml version="1.0" encoding="utf-8"?>
<a:theme xmlns:a="http://schemas.openxmlformats.org/drawingml/2006/main" name="Pushp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5.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TotalTime>
  <Words>1272</Words>
  <Application>Microsoft Office PowerPoint</Application>
  <PresentationFormat>Custom</PresentationFormat>
  <Paragraphs>205</Paragraphs>
  <Slides>24</Slides>
  <Notes>1</Notes>
  <HiddenSlides>0</HiddenSlides>
  <MMClips>0</MMClips>
  <ScaleCrop>false</ScaleCrop>
  <HeadingPairs>
    <vt:vector size="4" baseType="variant">
      <vt:variant>
        <vt:lpstr>Theme</vt:lpstr>
      </vt:variant>
      <vt:variant>
        <vt:i4>7</vt:i4>
      </vt:variant>
      <vt:variant>
        <vt:lpstr>Slide Titles</vt:lpstr>
      </vt:variant>
      <vt:variant>
        <vt:i4>24</vt:i4>
      </vt:variant>
    </vt:vector>
  </HeadingPairs>
  <TitlesOfParts>
    <vt:vector size="31" baseType="lpstr">
      <vt:lpstr>30_Office Theme</vt:lpstr>
      <vt:lpstr>Flow</vt:lpstr>
      <vt:lpstr>Angles</vt:lpstr>
      <vt:lpstr>Pushpin</vt:lpstr>
      <vt:lpstr>Concourse</vt:lpstr>
      <vt:lpstr>Office Theme</vt:lpstr>
      <vt:lpstr>12_Office Theme</vt:lpstr>
      <vt:lpstr>PowerPoint Presentation</vt:lpstr>
      <vt:lpstr>PowerPoint Presentation</vt:lpstr>
      <vt:lpstr>PowerPoint Presentation</vt:lpstr>
      <vt:lpstr>القسم الاول: الإطار العام للبحث</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القيمة المضافة للإطار المقترح</vt:lpstr>
      <vt:lpstr>PowerPoint Presentation</vt:lpstr>
      <vt:lpstr>بعض المراجع</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UC</dc:creator>
  <cp:lastModifiedBy>hp</cp:lastModifiedBy>
  <cp:revision>76</cp:revision>
  <dcterms:created xsi:type="dcterms:W3CDTF">2026-04-17T12:37:00Z</dcterms:created>
  <dcterms:modified xsi:type="dcterms:W3CDTF">2026-05-11T14:30:35Z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1033-12.1.0.25862</vt:lpwstr>
  </property>
  <property fmtid="{D5CDD505-2E9C-101B-9397-08002B2CF9AE}" pid="3" name="ICV">
    <vt:lpwstr>B1DB5027824646F29EE041A4F8EA83EE_12</vt:lpwstr>
  </property>
</Properties>
</file>