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75" r:id="rId5"/>
    <p:sldId id="259" r:id="rId6"/>
    <p:sldId id="260" r:id="rId7"/>
    <p:sldId id="276" r:id="rId8"/>
    <p:sldId id="277" r:id="rId9"/>
    <p:sldId id="261" r:id="rId10"/>
    <p:sldId id="262" r:id="rId11"/>
    <p:sldId id="264" r:id="rId12"/>
    <p:sldId id="265" r:id="rId13"/>
    <p:sldId id="272" r:id="rId14"/>
    <p:sldId id="273" r:id="rId15"/>
    <p:sldId id="278" r:id="rId16"/>
    <p:sldId id="279" r:id="rId17"/>
    <p:sldId id="266" r:id="rId18"/>
    <p:sldId id="267" r:id="rId19"/>
    <p:sldId id="268" r:id="rId20"/>
    <p:sldId id="269" r:id="rId21"/>
    <p:sldId id="270" r:id="rId22"/>
    <p:sldId id="271" r:id="rId23"/>
    <p:sldId id="274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D649A-32FB-4A45-AE51-AA64F5AD6A35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BC6CB-33E1-4A18-BDDC-E2D81A722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6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8AC8C-28BE-4A3A-8BFA-167ABF974F75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31B5-CB93-4BFA-9DC7-533761CEFD68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EE47-5187-46CB-8305-D75BE5341092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054F-6CB5-419E-BEDD-BA5380B1D81B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4A2D-E9B5-4138-8FD4-F49627E0610A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DD4-1419-4A5B-ACF2-5E34178FF4EF}" type="datetime1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6A678-AC07-4820-946D-793B7D90CFA6}" type="datetime1">
              <a:rPr lang="en-US" smtClean="0"/>
              <a:t>2/24/2025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0A65-A010-4582-9121-AD64FA1F3532}" type="datetime1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46B4-1F31-40A4-B97B-EC948C4245A4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119A-78CD-461E-A1C5-8AB4B203FB81}" type="datetime1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02B0-A628-488B-ACE6-BB9F70BADEEA}" type="datetime1">
              <a:rPr lang="en-US" smtClean="0"/>
              <a:t>2/24/2025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AE1A880-DD06-4096-A756-62C2DDCBD182}" type="datetime1">
              <a:rPr lang="en-US" smtClean="0"/>
              <a:t>2/24/2025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882900"/>
            <a:ext cx="6858000" cy="781050"/>
          </a:xfrm>
        </p:spPr>
        <p:txBody>
          <a:bodyPr/>
          <a:lstStyle/>
          <a:p>
            <a:r>
              <a:rPr lang="ar-EG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7518" y="3124200"/>
            <a:ext cx="5825836" cy="1066800"/>
          </a:xfrm>
        </p:spPr>
        <p:txBody>
          <a:bodyPr>
            <a:normAutofit fontScale="85000" lnSpcReduction="20000"/>
          </a:bodyPr>
          <a:lstStyle/>
          <a:p>
            <a:pPr algn="ctr" rtl="1"/>
            <a:r>
              <a:rPr lang="ar-EG" sz="4400" b="1" dirty="0" smtClean="0">
                <a:solidFill>
                  <a:schemeClr val="tx1"/>
                </a:solidFill>
                <a:ea typeface="+mj-ea"/>
                <a:cs typeface="+mj-cs"/>
              </a:rPr>
              <a:t>تعزيز استخدام نماذج اللغات الكبيرة و تطبيقاتها</a:t>
            </a:r>
            <a:endParaRPr lang="en-US" sz="4400" b="1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en-US" sz="4400" dirty="0" smtClean="0">
              <a:solidFill>
                <a:prstClr val="white"/>
              </a:solidFill>
              <a:ea typeface="+mj-ea"/>
              <a:cs typeface="Times New Roman"/>
            </a:endParaRPr>
          </a:p>
          <a:p>
            <a:endParaRPr lang="en-US" sz="4400" dirty="0" smtClean="0">
              <a:solidFill>
                <a:prstClr val="white"/>
              </a:solidFill>
              <a:ea typeface="+mj-ea"/>
              <a:cs typeface="Times New Roman"/>
            </a:endParaRPr>
          </a:p>
          <a:p>
            <a:endParaRPr lang="en-US" sz="4400" dirty="0">
              <a:solidFill>
                <a:prstClr val="white"/>
              </a:solidFill>
              <a:ea typeface="+mj-ea"/>
              <a:cs typeface="Times New Roman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58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427018" y="4378037"/>
            <a:ext cx="6206836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en-US" sz="51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Enhancing the use of Large Language Models and its Applications</a:t>
            </a:r>
            <a:endParaRPr lang="en-US" sz="5100" dirty="0" smtClean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sz="5100" dirty="0" smtClean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sz="4400" dirty="0" smtClean="0">
              <a:solidFill>
                <a:prstClr val="white"/>
              </a:solidFill>
              <a:ea typeface="+mj-ea"/>
              <a:cs typeface="Times New Roman"/>
            </a:endParaRPr>
          </a:p>
          <a:p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362201" y="5243946"/>
            <a:ext cx="4003962" cy="9282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ar-EG" sz="24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هديل الشربيني</a:t>
            </a:r>
          </a:p>
          <a:p>
            <a:pPr algn="ctr" rtl="1"/>
            <a:r>
              <a:rPr lang="ar-EG" sz="24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مدرس مساعد – مركز الأساليب التخطيطة</a:t>
            </a:r>
            <a:endParaRPr lang="en-US" sz="2600" b="1" dirty="0" smtClean="0">
              <a:solidFill>
                <a:schemeClr val="tx1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/>
            <a:endParaRPr lang="en-US" sz="4400" dirty="0" smtClean="0">
              <a:solidFill>
                <a:prstClr val="white"/>
              </a:solidFill>
              <a:ea typeface="+mj-ea"/>
              <a:cs typeface="+mj-cs"/>
            </a:endParaRPr>
          </a:p>
          <a:p>
            <a:pPr algn="ctr"/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39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4000" b="1" dirty="0" smtClean="0"/>
              <a:t>1) حسب طريقة العمل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1369320"/>
            <a:ext cx="8229600" cy="4525963"/>
          </a:xfrm>
        </p:spPr>
        <p:txBody>
          <a:bodyPr/>
          <a:lstStyle/>
          <a:p>
            <a:pPr algn="just" rtl="1"/>
            <a:r>
              <a:rPr lang="ar-EG" sz="2800" dirty="0">
                <a:latin typeface="Times New Roman" pitchFamily="18" charset="0"/>
                <a:cs typeface="+mj-cs"/>
              </a:rPr>
              <a:t>النماذج التوليدية (التنبؤية</a:t>
            </a:r>
            <a:r>
              <a:rPr lang="ar-EG" sz="2800" dirty="0" smtClean="0">
                <a:latin typeface="Times New Roman" pitchFamily="18" charset="0"/>
                <a:cs typeface="+mj-cs"/>
              </a:rPr>
              <a:t>).</a:t>
            </a:r>
            <a:endParaRPr lang="ar-EG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EG" sz="2800" dirty="0">
                <a:cs typeface="+mj-cs"/>
              </a:rPr>
              <a:t>النماذج </a:t>
            </a:r>
            <a:r>
              <a:rPr lang="ar-EG" sz="2800" dirty="0" smtClean="0">
                <a:cs typeface="+mj-cs"/>
              </a:rPr>
              <a:t>الفهمية.</a:t>
            </a:r>
          </a:p>
          <a:p>
            <a:pPr algn="just" rtl="1"/>
            <a:r>
              <a:rPr lang="ar-EG" sz="2800" dirty="0">
                <a:cs typeface="+mj-cs"/>
              </a:rPr>
              <a:t>نماذج تحويل </a:t>
            </a:r>
            <a:r>
              <a:rPr lang="ar-EG" sz="2800" dirty="0" smtClean="0">
                <a:cs typeface="+mj-cs"/>
              </a:rPr>
              <a:t>النصوص</a:t>
            </a:r>
            <a:r>
              <a:rPr lang="ar-EG" dirty="0" smtClean="0">
                <a:cs typeface="+mj-cs"/>
              </a:rPr>
              <a:t>.</a:t>
            </a:r>
            <a:endParaRPr lang="en-US" dirty="0">
              <a:latin typeface="Times New Roman" pitchFamily="18" charset="0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67300" y="3080028"/>
            <a:ext cx="29658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EG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2) </a:t>
            </a:r>
            <a:r>
              <a:rPr lang="ar-EG" sz="40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حسب الغرض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3787914"/>
            <a:ext cx="6629400" cy="2148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1">
              <a:spcBef>
                <a:spcPct val="20000"/>
              </a:spcBef>
              <a:buFont typeface="Arial" pitchFamily="34" charset="0"/>
              <a:buChar char="•"/>
            </a:pPr>
            <a:r>
              <a:rPr lang="ar-EG" sz="2800" dirty="0">
                <a:cs typeface="Times New Roman"/>
              </a:rPr>
              <a:t>أغراض عامة.</a:t>
            </a:r>
          </a:p>
          <a:p>
            <a:pPr marL="342900" lvl="0" indent="-342900" algn="just" rtl="1">
              <a:spcBef>
                <a:spcPct val="20000"/>
              </a:spcBef>
              <a:buFont typeface="Arial" pitchFamily="34" charset="0"/>
              <a:buChar char="•"/>
            </a:pPr>
            <a:r>
              <a:rPr lang="ar-EG" sz="2800" dirty="0">
                <a:cs typeface="Times New Roman"/>
              </a:rPr>
              <a:t>أغراض مخصصة لمجالات معينة.</a:t>
            </a:r>
          </a:p>
          <a:p>
            <a:pPr marL="342900" lvl="0" indent="-342900" algn="just" rtl="1">
              <a:spcBef>
                <a:spcPct val="20000"/>
              </a:spcBef>
              <a:buFont typeface="Arial" pitchFamily="34" charset="0"/>
              <a:buChar char="•"/>
            </a:pPr>
            <a:r>
              <a:rPr lang="ar-EG" sz="2800" dirty="0">
                <a:cs typeface="Times New Roman"/>
              </a:rPr>
              <a:t>نماذج متعددة الوسائط (تتعامل مع الصوت و الصور).</a:t>
            </a:r>
          </a:p>
          <a:p>
            <a:pPr lvl="0" algn="r" rtl="1">
              <a:spcBef>
                <a:spcPct val="20000"/>
              </a:spcBef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7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4000" b="1" dirty="0" smtClean="0"/>
              <a:t>3) حسب إمكانية الوصول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EG" sz="2800" dirty="0" smtClean="0">
                <a:cs typeface="+mj-cs"/>
              </a:rPr>
              <a:t>نماذج مغلقة المصدر.</a:t>
            </a:r>
          </a:p>
          <a:p>
            <a:pPr algn="r" rtl="1"/>
            <a:r>
              <a:rPr lang="ar-EG" sz="2800" dirty="0" smtClean="0">
                <a:cs typeface="+mj-cs"/>
              </a:rPr>
              <a:t>نماذج مفتوحة المصدر. </a:t>
            </a:r>
          </a:p>
          <a:p>
            <a:pPr marL="0" indent="0" algn="r" rtl="1">
              <a:buNone/>
            </a:pPr>
            <a:endParaRPr lang="ar-EG" dirty="0">
              <a:solidFill>
                <a:schemeClr val="bg1"/>
              </a:solidFill>
              <a:cs typeface="+mj-cs"/>
            </a:endParaRPr>
          </a:p>
          <a:p>
            <a:pPr marL="0" indent="0" algn="r" rtl="1">
              <a:buNone/>
            </a:pPr>
            <a:r>
              <a:rPr lang="ar-EG" sz="4000" b="1" dirty="0" smtClean="0">
                <a:solidFill>
                  <a:schemeClr val="tx2"/>
                </a:solidFill>
                <a:cs typeface="+mj-cs"/>
              </a:rPr>
              <a:t>4) حسب الكفاءة و الحجم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نماذج كبيرة الحجم.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نماذج صغيرة الحجم.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0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طرق التحسين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620000" cy="4800600"/>
          </a:xfrm>
        </p:spPr>
        <p:txBody>
          <a:bodyPr>
            <a:normAutofit/>
          </a:bodyPr>
          <a:lstStyle/>
          <a:p>
            <a:pPr marL="114300" indent="0" algn="r" rtl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الضبط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Fine tuning</a:t>
            </a:r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 algn="r" rtl="1">
              <a:buNone/>
            </a:pPr>
            <a:endParaRPr lang="ar-EG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هندسة التوجيه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Prompt engineering</a:t>
            </a:r>
            <a:r>
              <a:rPr lang="ar-EG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EG" sz="3600" b="1" dirty="0">
                <a:cs typeface="+mj-cs"/>
              </a:rPr>
              <a:t>استرجاع المعلومات المعزز </a:t>
            </a:r>
            <a:r>
              <a:rPr lang="ar-EG" sz="3600" b="1" dirty="0" smtClean="0">
                <a:cs typeface="+mj-cs"/>
              </a:rPr>
              <a:t>بالإنتاج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Retrieval Augmented Generation </a:t>
            </a:r>
            <a:r>
              <a:rPr lang="ar-EG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Fine Tuning</a:t>
            </a:r>
            <a:r>
              <a:rPr lang="ar-EG" b="1" dirty="0" smtClean="0">
                <a:latin typeface="Times New Roman" pitchFamily="18" charset="0"/>
                <a:cs typeface="Times New Roman" pitchFamily="18" charset="0"/>
              </a:rPr>
              <a:t>الضبط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b="1" dirty="0">
                <a:cs typeface="+mj-cs"/>
              </a:rPr>
              <a:t>تدريب إضافي</a:t>
            </a:r>
            <a:r>
              <a:rPr lang="ar-EG" sz="2800" dirty="0">
                <a:cs typeface="+mj-cs"/>
              </a:rPr>
              <a:t> يتم إجراؤه على </a:t>
            </a:r>
            <a:r>
              <a:rPr lang="ar-EG" sz="2800" b="1" dirty="0" smtClean="0">
                <a:cs typeface="+mj-cs"/>
              </a:rPr>
              <a:t>نماذج اللغات الكبيرة </a:t>
            </a:r>
            <a:r>
              <a:rPr lang="ar-EG" sz="2800" dirty="0" smtClean="0">
                <a:cs typeface="+mj-cs"/>
              </a:rPr>
              <a:t>تم </a:t>
            </a:r>
            <a:r>
              <a:rPr lang="ar-EG" sz="2800" dirty="0">
                <a:cs typeface="+mj-cs"/>
              </a:rPr>
              <a:t>تدريبه مسبقًا، وذلك بهدف تحسين أدائه في </a:t>
            </a:r>
            <a:r>
              <a:rPr lang="ar-EG" sz="2800" b="1" dirty="0">
                <a:cs typeface="+mj-cs"/>
              </a:rPr>
              <a:t>مهمة محددة</a:t>
            </a:r>
            <a:r>
              <a:rPr lang="ar-EG" sz="2800" dirty="0">
                <a:cs typeface="+mj-cs"/>
              </a:rPr>
              <a:t> أو </a:t>
            </a:r>
            <a:r>
              <a:rPr lang="ar-EG" sz="2800" b="1" dirty="0">
                <a:cs typeface="+mj-cs"/>
              </a:rPr>
              <a:t>مجال معين</a:t>
            </a:r>
            <a:r>
              <a:rPr lang="ar-EG" sz="2800" dirty="0" smtClean="0">
                <a:cs typeface="+mj-cs"/>
              </a:rPr>
              <a:t>.</a:t>
            </a:r>
          </a:p>
          <a:p>
            <a:pPr marL="114300" indent="0" algn="just" rtl="1">
              <a:buNone/>
            </a:pPr>
            <a:endParaRPr lang="ar-EG" sz="2800" dirty="0" smtClean="0">
              <a:cs typeface="+mj-cs"/>
            </a:endParaRPr>
          </a:p>
          <a:p>
            <a:pPr algn="just" rtl="1"/>
            <a:r>
              <a:rPr lang="ar-EG" sz="2800" dirty="0" smtClean="0">
                <a:cs typeface="+mj-cs"/>
              </a:rPr>
              <a:t>نحتاج هذه التقنية لجعل النموذج أكثر دقة ، لتقليل التحيز، تحسين الكفاءة.</a:t>
            </a:r>
          </a:p>
          <a:p>
            <a:pPr algn="just" rtl="1"/>
            <a:endParaRPr lang="ar-EG" sz="2800" dirty="0">
              <a:cs typeface="+mj-cs"/>
            </a:endParaRPr>
          </a:p>
          <a:p>
            <a:pPr algn="r" rtl="1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4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هندسة التوجيه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Prompt Engineering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dirty="0" smtClean="0">
                <a:cs typeface="+mj-cs"/>
              </a:rPr>
              <a:t>هو </a:t>
            </a:r>
            <a:r>
              <a:rPr lang="ar-EG" sz="2800" dirty="0">
                <a:cs typeface="+mj-cs"/>
              </a:rPr>
              <a:t>فن صياغة المدخلات بطريقة تجعل </a:t>
            </a:r>
            <a:r>
              <a:rPr lang="ar-EG" sz="2800" dirty="0" smtClean="0">
                <a:cs typeface="+mj-cs"/>
              </a:rPr>
              <a:t>النموذج </a:t>
            </a:r>
            <a:r>
              <a:rPr lang="ar-EG" sz="2800" dirty="0">
                <a:cs typeface="+mj-cs"/>
              </a:rPr>
              <a:t>يقدم أفضل وأدق الإجابات.</a:t>
            </a:r>
            <a:endParaRPr lang="ar-EG" sz="2800" dirty="0" smtClean="0">
              <a:cs typeface="+mj-cs"/>
            </a:endParaRPr>
          </a:p>
          <a:p>
            <a:pPr algn="r" rtl="1"/>
            <a:r>
              <a:rPr lang="ar-EG" sz="3200" b="1" dirty="0" smtClean="0">
                <a:cs typeface="+mj-cs"/>
              </a:rPr>
              <a:t>الأنواع</a:t>
            </a:r>
          </a:p>
          <a:p>
            <a:pPr algn="r" rtl="1">
              <a:buFont typeface="Wingdings" pitchFamily="2" charset="2"/>
              <a:buChar char="ü"/>
            </a:pPr>
            <a:r>
              <a:rPr lang="ar-EG" sz="2800" b="1" dirty="0" smtClean="0">
                <a:cs typeface="+mj-cs"/>
              </a:rPr>
              <a:t> </a:t>
            </a:r>
            <a:r>
              <a:rPr lang="ar-EG" sz="2400" dirty="0">
                <a:cs typeface="+mj-cs"/>
              </a:rPr>
              <a:t>التوجيه بدون أمثلة </a:t>
            </a:r>
            <a:r>
              <a:rPr lang="en-US" sz="2400" dirty="0" smtClean="0">
                <a:cs typeface="+mj-cs"/>
              </a:rPr>
              <a:t>Zero-Shot Prompting</a:t>
            </a:r>
            <a:endParaRPr lang="ar-EG" sz="2400" dirty="0" smtClean="0">
              <a:cs typeface="+mj-cs"/>
            </a:endParaRPr>
          </a:p>
          <a:p>
            <a:pPr algn="r" rtl="1">
              <a:buFont typeface="Wingdings" pitchFamily="2" charset="2"/>
              <a:buChar char="ü"/>
            </a:pPr>
            <a:r>
              <a:rPr lang="ar-EG" sz="2400" dirty="0">
                <a:cs typeface="+mj-cs"/>
              </a:rPr>
              <a:t>التوجيه مع أمثلة قليلة </a:t>
            </a:r>
            <a:r>
              <a:rPr lang="en-US" sz="2400" dirty="0" smtClean="0">
                <a:cs typeface="+mj-cs"/>
              </a:rPr>
              <a:t>Few-Shot Prompting</a:t>
            </a:r>
            <a:endParaRPr lang="ar-EG" sz="2400" dirty="0" smtClean="0">
              <a:cs typeface="+mj-cs"/>
            </a:endParaRPr>
          </a:p>
          <a:p>
            <a:pPr algn="r" rtl="1">
              <a:buFont typeface="Wingdings" pitchFamily="2" charset="2"/>
              <a:buChar char="ü"/>
            </a:pPr>
            <a:r>
              <a:rPr lang="ar-EG" sz="2400" dirty="0" smtClean="0">
                <a:cs typeface="+mj-cs"/>
              </a:rPr>
              <a:t>التوجيه </a:t>
            </a:r>
            <a:r>
              <a:rPr lang="ar-EG" sz="2400" dirty="0">
                <a:cs typeface="+mj-cs"/>
              </a:rPr>
              <a:t>بسلسلة </a:t>
            </a:r>
            <a:r>
              <a:rPr lang="ar-EG" sz="2400" dirty="0" smtClean="0">
                <a:cs typeface="+mj-cs"/>
              </a:rPr>
              <a:t>التفكير</a:t>
            </a:r>
            <a:r>
              <a:rPr lang="en-US" sz="2400" dirty="0" smtClean="0">
                <a:cs typeface="+mj-cs"/>
              </a:rPr>
              <a:t>Chain-of-Thought </a:t>
            </a:r>
            <a:r>
              <a:rPr lang="en-US" sz="2400" dirty="0">
                <a:cs typeface="+mj-cs"/>
              </a:rPr>
              <a:t>Prompting - </a:t>
            </a:r>
            <a:r>
              <a:rPr lang="en-US" sz="2400" dirty="0" err="1" smtClean="0">
                <a:cs typeface="+mj-cs"/>
              </a:rPr>
              <a:t>CoT</a:t>
            </a:r>
            <a:endParaRPr lang="ar-EG" sz="2400" dirty="0" smtClean="0">
              <a:cs typeface="+mj-cs"/>
            </a:endParaRPr>
          </a:p>
          <a:p>
            <a:pPr algn="r" rtl="1">
              <a:buFont typeface="Wingdings" pitchFamily="2" charset="2"/>
              <a:buChar char="ü"/>
            </a:pPr>
            <a:r>
              <a:rPr lang="ar-EG" sz="2400" dirty="0">
                <a:cs typeface="+mj-cs"/>
              </a:rPr>
              <a:t>التوجيه المستند إلى التعليمات </a:t>
            </a:r>
            <a:r>
              <a:rPr lang="en-US" sz="2400" dirty="0" smtClean="0">
                <a:cs typeface="+mj-cs"/>
              </a:rPr>
              <a:t>Instruction-Based </a:t>
            </a:r>
            <a:r>
              <a:rPr lang="en-US" sz="2400" dirty="0" smtClean="0">
                <a:latin typeface="Times New Roman" pitchFamily="18" charset="0"/>
                <a:cs typeface="+mj-cs"/>
              </a:rPr>
              <a:t>Prompting</a:t>
            </a:r>
          </a:p>
          <a:p>
            <a:pPr algn="r" rtl="1">
              <a:buFont typeface="Wingdings" pitchFamily="2" charset="2"/>
              <a:buChar char="ü"/>
            </a:pPr>
            <a:r>
              <a:rPr lang="ar-EG" sz="2400" dirty="0"/>
              <a:t>التوجيه القائم على الدور </a:t>
            </a:r>
            <a:r>
              <a:rPr lang="en-US" sz="2400" dirty="0" smtClean="0"/>
              <a:t>Persona-Based Prompting</a:t>
            </a:r>
            <a:endParaRPr lang="ar-EG" sz="2400" dirty="0" smtClean="0">
              <a:latin typeface="Times New Roman" pitchFamily="18" charset="0"/>
              <a:cs typeface="+mj-cs"/>
            </a:endParaRPr>
          </a:p>
          <a:p>
            <a:pPr algn="r" rtl="1">
              <a:buFont typeface="Wingdings" pitchFamily="2" charset="2"/>
              <a:buChar char="ü"/>
            </a:pPr>
            <a:r>
              <a:rPr lang="ar-EG" sz="2400" dirty="0"/>
              <a:t>التوجيه القائم على السياق الطويل </a:t>
            </a:r>
            <a:r>
              <a:rPr lang="en-US" sz="2400" dirty="0" smtClean="0"/>
              <a:t>Long-Context Prompting</a:t>
            </a:r>
            <a:endParaRPr lang="en-US" sz="2800" dirty="0">
              <a:latin typeface="Times New Roman" pitchFamily="18" charset="0"/>
              <a:cs typeface="+mj-cs"/>
            </a:endParaRPr>
          </a:p>
          <a:p>
            <a:pPr algn="r" rtl="1"/>
            <a:endParaRPr lang="ar-EG" dirty="0" smtClean="0"/>
          </a:p>
          <a:p>
            <a:pPr algn="r" rtl="1"/>
            <a:endParaRPr lang="ar-EG" dirty="0"/>
          </a:p>
          <a:p>
            <a:pPr algn="r" rtl="1"/>
            <a:endParaRPr lang="ar-EG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7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3600" b="1" spc="0" dirty="0">
                <a:solidFill>
                  <a:srgbClr val="2F2B20"/>
                </a:solidFill>
                <a:latin typeface="Calibri"/>
                <a:ea typeface="+mn-ea"/>
              </a:rPr>
              <a:t>استرجاع المعلومات المعزز بالإنتاج</a:t>
            </a:r>
            <a:r>
              <a:rPr lang="en-US" sz="3600" b="1" spc="0" dirty="0">
                <a:solidFill>
                  <a:srgbClr val="2F2B2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Retrieval Augmented Generation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dirty="0">
                <a:cs typeface="+mj-cs"/>
              </a:rPr>
              <a:t>تهدف إلى تحسين إجابات النماذج اللغوية الكبيرة </a:t>
            </a:r>
            <a:r>
              <a:rPr lang="ar-EG" sz="2800" dirty="0" smtClean="0">
                <a:cs typeface="+mj-cs"/>
              </a:rPr>
              <a:t>من </a:t>
            </a:r>
            <a:r>
              <a:rPr lang="ar-EG" sz="2800" dirty="0">
                <a:cs typeface="+mj-cs"/>
              </a:rPr>
              <a:t>خلال البحث عن معلومات حديثة من مصادر خارجية قبل توليد الإجابة</a:t>
            </a:r>
            <a:r>
              <a:rPr lang="ar-EG" sz="2800" dirty="0" smtClean="0">
                <a:cs typeface="+mj-cs"/>
              </a:rPr>
              <a:t>.</a:t>
            </a:r>
          </a:p>
          <a:p>
            <a:pPr marL="114300" indent="0" algn="just" rtl="1">
              <a:buNone/>
            </a:pPr>
            <a:r>
              <a:rPr lang="ar-EG" sz="2800" b="1" dirty="0" smtClean="0">
                <a:cs typeface="+mj-cs"/>
              </a:rPr>
              <a:t>يتكون من مرحلتين أساسيتين : </a:t>
            </a:r>
          </a:p>
          <a:p>
            <a:pPr algn="just" rtl="1">
              <a:buFont typeface="Wingdings" pitchFamily="2" charset="2"/>
              <a:buChar char="ü"/>
            </a:pPr>
            <a:r>
              <a:rPr lang="ar-EG" sz="2800" dirty="0" smtClean="0">
                <a:cs typeface="+mj-cs"/>
              </a:rPr>
              <a:t>مرحلة الاسترجاع.</a:t>
            </a:r>
          </a:p>
          <a:p>
            <a:pPr algn="just" rtl="1">
              <a:buFont typeface="Wingdings" pitchFamily="2" charset="2"/>
              <a:buChar char="ü"/>
            </a:pPr>
            <a:r>
              <a:rPr lang="ar-EG" sz="2800" dirty="0" smtClean="0">
                <a:cs typeface="+mj-cs"/>
              </a:rPr>
              <a:t>مرحلة الإنتاج.</a:t>
            </a:r>
          </a:p>
          <a:p>
            <a:pPr algn="just" rtl="1"/>
            <a:endParaRPr lang="en-US" sz="2800" dirty="0">
              <a:latin typeface="Times New Roman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2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التطبيقات الرئيسية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توليد النصوص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 الكتابة الإبداعية، الدردشة الآلية ، ترجمة اللغة.</a:t>
            </a: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إنشاء الأكواد البرمجية : </a:t>
            </a:r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المساعدة في توليدها أو استكمالها أو إصلاح الأخطاء.</a:t>
            </a: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فهم المحتويات المرئية: </a:t>
            </a:r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وصف الصور ، إنشاء التسمية التوضيحية ، إنشاء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الفيديوهات.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3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تطبيقات في بعض المجالات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>
            <a:normAutofit/>
          </a:bodyPr>
          <a:lstStyle/>
          <a:p>
            <a:pPr algn="r" rtl="1"/>
            <a:r>
              <a:rPr lang="ar-EG" sz="3600" dirty="0" smtClean="0">
                <a:latin typeface="Times New Roman" pitchFamily="18" charset="0"/>
                <a:cs typeface="Times New Roman" pitchFamily="18" charset="0"/>
              </a:rPr>
              <a:t>مجال الصحة.</a:t>
            </a:r>
          </a:p>
          <a:p>
            <a:pPr algn="r" rtl="1"/>
            <a:r>
              <a:rPr lang="ar-EG" sz="3600" dirty="0" smtClean="0">
                <a:latin typeface="Times New Roman" pitchFamily="18" charset="0"/>
                <a:cs typeface="Times New Roman" pitchFamily="18" charset="0"/>
              </a:rPr>
              <a:t>مجال التعليم.</a:t>
            </a:r>
          </a:p>
          <a:p>
            <a:pPr algn="r" rtl="1"/>
            <a:r>
              <a:rPr lang="ar-EG" sz="3600" dirty="0" smtClean="0">
                <a:latin typeface="Times New Roman" pitchFamily="18" charset="0"/>
                <a:cs typeface="Times New Roman" pitchFamily="18" charset="0"/>
              </a:rPr>
              <a:t>مجال الأعمال.</a:t>
            </a:r>
          </a:p>
          <a:p>
            <a:pPr algn="r" rtl="1"/>
            <a:r>
              <a:rPr lang="ar-EG" sz="3600" dirty="0" smtClean="0">
                <a:latin typeface="Times New Roman" pitchFamily="18" charset="0"/>
                <a:cs typeface="Times New Roman" pitchFamily="18" charset="0"/>
              </a:rPr>
              <a:t>مجال الزراعة.</a:t>
            </a:r>
          </a:p>
          <a:p>
            <a:pPr algn="r" rtl="1"/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2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/>
              <a:t>مجال الصحة </a:t>
            </a:r>
            <a:endParaRPr lang="en-US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تحسين التشخيص.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البحث العلمي.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توصيات العلاج.</a:t>
            </a:r>
          </a:p>
          <a:p>
            <a:pPr algn="r" rt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530566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9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مجال التعليم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سهولة التعلم الذاتي.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سهولة الوصول إلى المصادر التعليمية.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تصميم المحتوى التعليمي.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الشغل\سيمينار شباب الباحثين\Large Language Models\educ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5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4000" b="1" dirty="0" smtClean="0"/>
              <a:t>المحتويات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3600" dirty="0" smtClean="0">
                <a:cs typeface="+mj-cs"/>
              </a:rPr>
              <a:t>التعريف و النشأة.</a:t>
            </a:r>
          </a:p>
          <a:p>
            <a:pPr algn="r" rtl="1"/>
            <a:r>
              <a:rPr lang="ar-EG" sz="3600" dirty="0" smtClean="0">
                <a:cs typeface="+mj-cs"/>
              </a:rPr>
              <a:t>أنواع نماذج اللغة الكبيرة.</a:t>
            </a:r>
          </a:p>
          <a:p>
            <a:pPr lvl="0" algn="r" rtl="1"/>
            <a:r>
              <a:rPr lang="ar-EG" sz="3600" dirty="0">
                <a:cs typeface="Times New Roman"/>
              </a:rPr>
              <a:t>طرق التحسين</a:t>
            </a:r>
            <a:r>
              <a:rPr lang="ar-EG" sz="3600" dirty="0" smtClean="0">
                <a:cs typeface="Times New Roman"/>
              </a:rPr>
              <a:t>.</a:t>
            </a:r>
            <a:endParaRPr lang="ar-EG" sz="3600" dirty="0" smtClean="0">
              <a:cs typeface="+mj-cs"/>
            </a:endParaRPr>
          </a:p>
          <a:p>
            <a:pPr algn="r" rtl="1"/>
            <a:r>
              <a:rPr lang="ar-EG" sz="3600" dirty="0" smtClean="0">
                <a:cs typeface="+mj-cs"/>
              </a:rPr>
              <a:t>بعض التطبيقات.</a:t>
            </a:r>
          </a:p>
          <a:p>
            <a:pPr algn="r" rtl="1"/>
            <a:r>
              <a:rPr lang="ar-EG" sz="3600" dirty="0" smtClean="0">
                <a:cs typeface="+mj-cs"/>
              </a:rPr>
              <a:t>التحديات.</a:t>
            </a:r>
          </a:p>
          <a:p>
            <a:pPr algn="r" rtl="1"/>
            <a:r>
              <a:rPr lang="ar-EG" sz="3600" dirty="0" smtClean="0">
                <a:cs typeface="+mj-cs"/>
              </a:rPr>
              <a:t>كيف يمكن لمصر الاستفادة منها.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b="1" dirty="0" smtClean="0"/>
              <a:t>مجال الأعمال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اتخاذ القرارت بشكل أكثر دقة.</a:t>
            </a:r>
          </a:p>
          <a:p>
            <a:pPr algn="just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تحليل آراء العملاء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و الإجابة على استفسارتهم.</a:t>
            </a:r>
          </a:p>
          <a:p>
            <a:pPr algn="just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استخراج الرؤى أو الأفكار الهامة من التعاقدات ، الأوراق البحثية ، السياسات المختلفة.</a:t>
            </a:r>
          </a:p>
          <a:p>
            <a:pPr algn="just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توقع احتياجات السوق.</a:t>
            </a:r>
          </a:p>
          <a:p>
            <a:pPr algn="r" rt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الشغل\سيمينار شباب الباحثين\Large Language Models\busi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4958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7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800" b="1" dirty="0" smtClean="0"/>
              <a:t>مجال الزراعة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en-US" sz="2800" dirty="0" smtClean="0">
                <a:solidFill>
                  <a:srgbClr val="111111"/>
                </a:solidFill>
                <a:latin typeface="Roboto"/>
              </a:rPr>
              <a:t> 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القدرة على </a:t>
            </a:r>
            <a:r>
              <a:rPr lang="ar-EG" sz="2800" dirty="0">
                <a:solidFill>
                  <a:srgbClr val="111111"/>
                </a:solidFill>
                <a:latin typeface="Roboto"/>
                <a:cs typeface="+mj-cs"/>
              </a:rPr>
              <a:t>تحليل مراكز البيانات الكبيرة للتربة 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والمحاصيل </a:t>
            </a:r>
            <a:r>
              <a:rPr lang="ar-EG" sz="2800" dirty="0">
                <a:solidFill>
                  <a:srgbClr val="111111"/>
                </a:solidFill>
                <a:latin typeface="Roboto"/>
                <a:cs typeface="+mj-cs"/>
              </a:rPr>
              <a:t>وبيانات الطقس جنبا إلى جنب مع صور الأقمار 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الصناعية.</a:t>
            </a:r>
          </a:p>
          <a:p>
            <a:pPr algn="just" rtl="1"/>
            <a:r>
              <a:rPr lang="ar-EG" sz="2800" dirty="0">
                <a:solidFill>
                  <a:srgbClr val="111111"/>
                </a:solidFill>
                <a:latin typeface="Roboto"/>
                <a:cs typeface="+mj-cs"/>
              </a:rPr>
              <a:t>تقدم هذه النماذج توصيات بشأن أوقات الزراعة والري واستخدام الأسمدة وتحسين الحقول والموارد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.</a:t>
            </a:r>
          </a:p>
          <a:p>
            <a:pPr algn="just" rtl="1"/>
            <a:r>
              <a:rPr lang="ar-EG" sz="2800" dirty="0" smtClean="0">
                <a:solidFill>
                  <a:srgbClr val="111111"/>
                </a:solidFill>
                <a:latin typeface="Roboto"/>
              </a:rPr>
              <a:t>يمكن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 </a:t>
            </a:r>
            <a:r>
              <a:rPr lang="ar-EG" sz="2800" dirty="0">
                <a:solidFill>
                  <a:srgbClr val="111111"/>
                </a:solidFill>
                <a:latin typeface="Roboto"/>
                <a:cs typeface="+mj-cs"/>
              </a:rPr>
              <a:t>للمزارعين الحصول 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على متطلبات السوق</a:t>
            </a:r>
            <a:r>
              <a:rPr lang="ar-EG" sz="2800" dirty="0">
                <a:cs typeface="+mj-cs"/>
              </a:rPr>
              <a:t/>
            </a:r>
            <a:br>
              <a:rPr lang="ar-EG" sz="2800" dirty="0">
                <a:cs typeface="+mj-cs"/>
              </a:rPr>
            </a:b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، </a:t>
            </a:r>
            <a:r>
              <a:rPr lang="ar-EG" sz="2800" dirty="0">
                <a:solidFill>
                  <a:srgbClr val="111111"/>
                </a:solidFill>
                <a:latin typeface="Roboto"/>
                <a:cs typeface="+mj-cs"/>
              </a:rPr>
              <a:t>والتنبؤ بأسعار المحاصيل ، وتوقع الكوارث </a:t>
            </a:r>
            <a:r>
              <a:rPr lang="ar-EG" sz="2800" dirty="0" smtClean="0">
                <a:solidFill>
                  <a:srgbClr val="111111"/>
                </a:solidFill>
                <a:latin typeface="Roboto"/>
                <a:cs typeface="+mj-cs"/>
              </a:rPr>
              <a:t>الطبيعية.</a:t>
            </a:r>
            <a:endParaRPr lang="en-US" sz="2800" dirty="0">
              <a:latin typeface="Times New Roman" pitchFamily="18" charset="0"/>
              <a:cs typeface="+mj-cs"/>
            </a:endParaRPr>
          </a:p>
        </p:txBody>
      </p:sp>
      <p:pic>
        <p:nvPicPr>
          <p:cNvPr id="2050" name="Picture 2" descr="E:\الشغل\سيمينار شباب الباحثين\Large Language Models\agricul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1789"/>
            <a:ext cx="5334000" cy="246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8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التحديات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التكلفة الحسابية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Computational Cost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التحيز و الإنصاف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Bias and Fairness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الإفراط  في التجهيز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Overfitting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عدم المساواة الاقتصادية و البحثية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Economic and Research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Inequality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الهلوسة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Hallucinations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السلامة و التحكم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Safety and Controllability</a:t>
            </a:r>
            <a:r>
              <a:rPr lang="ar-EG" sz="2800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EG" sz="2800" b="1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الأمان و الخصوصية </a:t>
            </a:r>
            <a:r>
              <a:rPr lang="en-US" sz="2800" b="1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Security and </a:t>
            </a:r>
            <a:r>
              <a:rPr lang="en-US" sz="2800" b="1" dirty="0" smtClean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Privacy</a:t>
            </a:r>
            <a:r>
              <a:rPr lang="ar-EG" sz="2800" b="1" dirty="0" smtClean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EG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ar-EG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إلى أين تتجه نماذج اللغات الكبيرة؟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800" dirty="0">
                <a:cs typeface="+mj-cs"/>
              </a:rPr>
              <a:t>نماذج أصغر وأسرع وأكثر كفاءة</a:t>
            </a:r>
            <a:r>
              <a:rPr lang="ar-EG" sz="2800" dirty="0" smtClean="0">
                <a:cs typeface="+mj-cs"/>
              </a:rPr>
              <a:t>.</a:t>
            </a:r>
          </a:p>
          <a:p>
            <a:pPr algn="just" rtl="1"/>
            <a:r>
              <a:rPr lang="ar-EG" sz="2800" dirty="0" smtClean="0">
                <a:cs typeface="+mj-cs"/>
              </a:rPr>
              <a:t>دعم </a:t>
            </a:r>
            <a:r>
              <a:rPr lang="ar-EG" sz="2800" dirty="0">
                <a:cs typeface="+mj-cs"/>
              </a:rPr>
              <a:t>الذكاء متعدد الوسائط </a:t>
            </a:r>
            <a:r>
              <a:rPr lang="ar-EG" sz="2800" dirty="0" smtClean="0">
                <a:cs typeface="+mj-cs"/>
              </a:rPr>
              <a:t>(الصوت</a:t>
            </a:r>
            <a:r>
              <a:rPr lang="ar-EG" sz="2800" dirty="0">
                <a:cs typeface="+mj-cs"/>
              </a:rPr>
              <a:t>، الصور، الفيديو</a:t>
            </a:r>
            <a:r>
              <a:rPr lang="ar-EG" sz="2800" dirty="0" smtClean="0">
                <a:cs typeface="+mj-cs"/>
              </a:rPr>
              <a:t>).</a:t>
            </a:r>
          </a:p>
          <a:p>
            <a:pPr algn="just" rtl="1"/>
            <a:r>
              <a:rPr lang="ar-EG" sz="2800" dirty="0" smtClean="0">
                <a:cs typeface="+mj-cs"/>
              </a:rPr>
              <a:t>تحسين </a:t>
            </a:r>
            <a:r>
              <a:rPr lang="ar-EG" sz="2800" dirty="0">
                <a:cs typeface="+mj-cs"/>
              </a:rPr>
              <a:t>الدقة وتقليل </a:t>
            </a:r>
            <a:r>
              <a:rPr lang="ar-EG" sz="2800" dirty="0" smtClean="0">
                <a:cs typeface="+mj-cs"/>
              </a:rPr>
              <a:t>الأخطاء.</a:t>
            </a:r>
          </a:p>
          <a:p>
            <a:pPr algn="just" rtl="1"/>
            <a:r>
              <a:rPr lang="ar-EG" sz="2800" dirty="0" smtClean="0">
                <a:cs typeface="+mj-cs"/>
              </a:rPr>
              <a:t>نماذج </a:t>
            </a:r>
            <a:r>
              <a:rPr lang="ar-EG" sz="2800" dirty="0">
                <a:cs typeface="+mj-cs"/>
              </a:rPr>
              <a:t>متخصصة لكل </a:t>
            </a:r>
            <a:r>
              <a:rPr lang="ar-EG" sz="2800" dirty="0" smtClean="0">
                <a:cs typeface="+mj-cs"/>
              </a:rPr>
              <a:t>مجال.</a:t>
            </a:r>
          </a:p>
          <a:p>
            <a:pPr algn="just" rtl="1"/>
            <a:r>
              <a:rPr lang="ar-EG" sz="2800" dirty="0"/>
              <a:t>زيادة الأمان </a:t>
            </a:r>
            <a:r>
              <a:rPr lang="ar-EG" sz="2800" dirty="0" smtClean="0"/>
              <a:t>والخصوصية و ضمان عدم التحيز.</a:t>
            </a:r>
            <a:endParaRPr lang="ar-EG" sz="2800" dirty="0" smtClean="0">
              <a:cs typeface="+mj-cs"/>
            </a:endParaRPr>
          </a:p>
          <a:p>
            <a:pPr algn="just" rtl="1"/>
            <a:endParaRPr lang="ar-EG" sz="2800" dirty="0" smtClean="0">
              <a:cs typeface="+mj-cs"/>
            </a:endParaRPr>
          </a:p>
          <a:p>
            <a:pPr algn="just" rtl="1"/>
            <a:endParaRPr lang="ar-EG" sz="2800" dirty="0" smtClean="0"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2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3600" b="1" dirty="0" smtClean="0">
                <a:latin typeface="Times New Roman" pitchFamily="18" charset="0"/>
                <a:cs typeface="Times New Roman" pitchFamily="18" charset="0"/>
              </a:rPr>
              <a:t>كيف يمكن لمصر الاستفادة من نماذج اللغات الكبيرة؟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3200" b="1" dirty="0" smtClean="0">
                <a:latin typeface="Times New Roman" pitchFamily="18" charset="0"/>
                <a:cs typeface="Times New Roman" pitchFamily="18" charset="0"/>
              </a:rPr>
              <a:t>تحسين الخدمات الحكومية و الإدارية.</a:t>
            </a:r>
          </a:p>
          <a:p>
            <a:pPr algn="r" rtl="1"/>
            <a:r>
              <a:rPr lang="ar-EG" sz="3200" b="1" dirty="0" smtClean="0">
                <a:latin typeface="Times New Roman" pitchFamily="18" charset="0"/>
                <a:cs typeface="Times New Roman" pitchFamily="18" charset="0"/>
              </a:rPr>
              <a:t>تطوير التعليم و تحسين التعلم.</a:t>
            </a:r>
          </a:p>
          <a:p>
            <a:pPr algn="r" rtl="1"/>
            <a:r>
              <a:rPr lang="ar-EG" sz="3200" b="1" dirty="0" smtClean="0">
                <a:latin typeface="Times New Roman" pitchFamily="18" charset="0"/>
                <a:cs typeface="Times New Roman" pitchFamily="18" charset="0"/>
              </a:rPr>
              <a:t>تعزيز الابتكار و البحث العلمي.</a:t>
            </a:r>
          </a:p>
          <a:p>
            <a:pPr algn="r" rtl="1"/>
            <a:r>
              <a:rPr lang="ar-EG" sz="3200" b="1" dirty="0" smtClean="0">
                <a:latin typeface="Times New Roman" pitchFamily="18" charset="0"/>
                <a:cs typeface="Times New Roman" pitchFamily="18" charset="0"/>
              </a:rPr>
              <a:t>تطوير الإعلام وصناعة المحتوى.</a:t>
            </a:r>
          </a:p>
          <a:p>
            <a:pPr algn="r" rtl="1"/>
            <a:r>
              <a:rPr lang="ar-EG" sz="3200" b="1" dirty="0" smtClean="0">
                <a:latin typeface="Times New Roman" pitchFamily="18" charset="0"/>
                <a:cs typeface="Times New Roman" pitchFamily="18" charset="0"/>
              </a:rPr>
              <a:t>تطوير قطاع الصحة.</a:t>
            </a:r>
          </a:p>
          <a:p>
            <a:pPr algn="r" rtl="1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9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6781800" cy="48006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marL="114300" indent="0" algn="ctr" rtl="1">
              <a:buNone/>
            </a:pPr>
            <a:r>
              <a:rPr lang="ar-EG" sz="4000" dirty="0" smtClean="0">
                <a:latin typeface="Times New Roman" pitchFamily="18" charset="0"/>
                <a:cs typeface="Times New Roman" pitchFamily="18" charset="0"/>
              </a:rPr>
              <a:t>شكرا لحسن استماعكم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8" name="Picture 4" descr="E:\الشغل\سيمينار شباب الباحثين\Large Language Models\flower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41562"/>
            <a:ext cx="4876800" cy="398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52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4000" b="1" dirty="0" smtClean="0"/>
              <a:t>التعريف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3200" dirty="0" smtClean="0">
                <a:cs typeface="+mj-cs"/>
              </a:rPr>
              <a:t>نماذج اللغة الكبيرة هي نظم ذكاء اصطناعي متقدمة تم تصميمها لفهم و إنشاء نصوص تشبه الإنسان. </a:t>
            </a:r>
          </a:p>
          <a:p>
            <a:pPr algn="just" rtl="1"/>
            <a:r>
              <a:rPr lang="ar-EG" sz="3200" dirty="0" smtClean="0">
                <a:cs typeface="+mj-cs"/>
              </a:rPr>
              <a:t>تعتمد على علم الشبكات العصبية </a:t>
            </a:r>
            <a:r>
              <a:rPr lang="en-US" sz="3200" dirty="0" smtClean="0">
                <a:cs typeface="+mj-cs"/>
              </a:rPr>
              <a:t>Neural Networks</a:t>
            </a:r>
            <a:r>
              <a:rPr lang="ar-EG" sz="3200" dirty="0" smtClean="0">
                <a:cs typeface="+mj-cs"/>
              </a:rPr>
              <a:t>.</a:t>
            </a:r>
          </a:p>
          <a:p>
            <a:pPr algn="just" rtl="1"/>
            <a:endParaRPr lang="ar-EG" sz="2800" dirty="0" smtClean="0">
              <a:cs typeface="+mj-cs"/>
            </a:endParaRPr>
          </a:p>
          <a:p>
            <a:pPr marL="0" indent="0" algn="r" rtl="1">
              <a:buNone/>
            </a:pPr>
            <a:endParaRPr lang="en-US" sz="2800" dirty="0">
              <a:cs typeface="+mj-cs"/>
            </a:endParaRPr>
          </a:p>
        </p:txBody>
      </p:sp>
      <p:pic>
        <p:nvPicPr>
          <p:cNvPr id="2051" name="Picture 3" descr="E:\الشغل\سيمينار شباب الباحثين\Large Language Models\Neural-Networks-Archite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5791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7620000" cy="1143000"/>
          </a:xfrm>
        </p:spPr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التعريف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>
              <a:buClr>
                <a:srgbClr val="A9A57C"/>
              </a:buClr>
            </a:pPr>
            <a:endParaRPr lang="en-US" sz="3200" dirty="0" smtClean="0">
              <a:solidFill>
                <a:srgbClr val="2F2B20"/>
              </a:solidFill>
              <a:cs typeface="Times New Roman"/>
            </a:endParaRPr>
          </a:p>
          <a:p>
            <a:pPr lvl="0" algn="just" rtl="1">
              <a:buClr>
                <a:srgbClr val="A9A57C"/>
              </a:buClr>
            </a:pPr>
            <a:r>
              <a:rPr lang="ar-EG" sz="3200" dirty="0" smtClean="0">
                <a:solidFill>
                  <a:srgbClr val="2F2B20"/>
                </a:solidFill>
                <a:cs typeface="+mj-cs"/>
              </a:rPr>
              <a:t>مدربة </a:t>
            </a:r>
            <a:r>
              <a:rPr lang="ar-EG" sz="3200" dirty="0">
                <a:solidFill>
                  <a:srgbClr val="2F2B20"/>
                </a:solidFill>
                <a:cs typeface="+mj-cs"/>
              </a:rPr>
              <a:t>على حجم بيانات كبير جدا من مصادر مختلفة</a:t>
            </a:r>
            <a:r>
              <a:rPr lang="ar-EG" sz="3200" dirty="0" smtClean="0">
                <a:solidFill>
                  <a:srgbClr val="2F2B20"/>
                </a:solidFill>
                <a:cs typeface="+mj-cs"/>
              </a:rPr>
              <a:t>.</a:t>
            </a:r>
            <a:endParaRPr lang="ar-EG" sz="3200" dirty="0">
              <a:solidFill>
                <a:srgbClr val="2F2B20"/>
              </a:solidFill>
              <a:cs typeface="+mj-cs"/>
            </a:endParaRPr>
          </a:p>
          <a:p>
            <a:pPr lvl="0" algn="just" rtl="1">
              <a:buClr>
                <a:srgbClr val="A9A57C"/>
              </a:buClr>
            </a:pPr>
            <a:r>
              <a:rPr lang="ar-EG" sz="3200" dirty="0">
                <a:solidFill>
                  <a:srgbClr val="2F2B20"/>
                </a:solidFill>
                <a:cs typeface="+mj-cs"/>
              </a:rPr>
              <a:t>تستخدم مليارات من المعلمات</a:t>
            </a:r>
            <a:r>
              <a:rPr lang="ar-EG" sz="3200" dirty="0" smtClean="0">
                <a:solidFill>
                  <a:srgbClr val="2F2B20"/>
                </a:solidFill>
                <a:cs typeface="+mj-cs"/>
              </a:rPr>
              <a:t>.</a:t>
            </a:r>
            <a:endParaRPr lang="en-US" sz="3200" dirty="0" smtClean="0">
              <a:solidFill>
                <a:srgbClr val="2F2B20"/>
              </a:solidFill>
              <a:cs typeface="+mj-cs"/>
            </a:endParaRPr>
          </a:p>
          <a:p>
            <a:pPr marL="114300" lvl="0" indent="0" algn="just" rtl="1">
              <a:buClr>
                <a:srgbClr val="A9A57C"/>
              </a:buClr>
              <a:buNone/>
            </a:pPr>
            <a:endParaRPr lang="en-US" sz="3200" dirty="0">
              <a:solidFill>
                <a:srgbClr val="2F2B20"/>
              </a:solidFill>
              <a:cs typeface="+mj-cs"/>
            </a:endParaRPr>
          </a:p>
          <a:p>
            <a:pPr algn="r" rt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الشغل\سيمينار شباب الباحثين\Large Language Models\ll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7601"/>
            <a:ext cx="609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4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b="1" dirty="0" smtClean="0"/>
              <a:t>النشأة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3200" dirty="0">
                <a:cs typeface="+mj-cs"/>
              </a:rPr>
              <a:t>في عام 2017، نشر </a:t>
            </a:r>
            <a:r>
              <a:rPr lang="ar-EG" sz="3200" dirty="0" smtClean="0">
                <a:cs typeface="+mj-cs"/>
              </a:rPr>
              <a:t>باحثو</a:t>
            </a:r>
            <a:r>
              <a:rPr lang="en-US" sz="3200" dirty="0" smtClean="0">
                <a:cs typeface="+mj-cs"/>
              </a:rPr>
              <a:t> Google </a:t>
            </a:r>
            <a:r>
              <a:rPr lang="ar-EG" sz="3200" dirty="0" smtClean="0">
                <a:cs typeface="+mj-cs"/>
              </a:rPr>
              <a:t>ورقة </a:t>
            </a:r>
            <a:r>
              <a:rPr lang="ar-EG" sz="3200" dirty="0">
                <a:cs typeface="+mj-cs"/>
              </a:rPr>
              <a:t>بحثية بعنوان </a:t>
            </a:r>
            <a:r>
              <a:rPr lang="en-US" sz="3200" dirty="0" smtClean="0">
                <a:cs typeface="+mj-cs"/>
              </a:rPr>
              <a:t>“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Attention is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All You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sz="3200" dirty="0" smtClean="0">
                <a:cs typeface="+mj-cs"/>
              </a:rPr>
              <a:t>”</a:t>
            </a:r>
            <a:r>
              <a:rPr lang="ar-EG" sz="3200" dirty="0" smtClean="0">
                <a:cs typeface="+mj-cs"/>
              </a:rPr>
              <a:t>.</a:t>
            </a:r>
          </a:p>
          <a:p>
            <a:pPr marL="114300" indent="0" algn="just" rtl="1">
              <a:buNone/>
            </a:pPr>
            <a:endParaRPr lang="ar-EG" sz="3200" dirty="0" smtClean="0">
              <a:cs typeface="+mj-cs"/>
            </a:endParaRPr>
          </a:p>
          <a:p>
            <a:pPr algn="just" rtl="1"/>
            <a:r>
              <a:rPr lang="ar-EG" sz="3200" dirty="0">
                <a:cs typeface="+mj-cs"/>
              </a:rPr>
              <a:t>سمحت هذه التقنية للنماذج بمعالجة النصوص بشكل أكثر كفاءة مقارنة بالشبكات العصبية </a:t>
            </a:r>
            <a:r>
              <a:rPr lang="ar-EG" sz="3200" dirty="0" smtClean="0">
                <a:cs typeface="+mj-cs"/>
              </a:rPr>
              <a:t>التقليدية.</a:t>
            </a:r>
            <a:endParaRPr lang="en-US" sz="3200" dirty="0" smtClean="0">
              <a:cs typeface="+mj-cs"/>
            </a:endParaRPr>
          </a:p>
          <a:p>
            <a:pPr algn="just" rtl="1"/>
            <a:endParaRPr lang="ar-EG" sz="2400" dirty="0" smtClean="0"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3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400" b="1" dirty="0" smtClean="0">
                <a:latin typeface="Times New Roman" pitchFamily="18" charset="0"/>
                <a:cs typeface="Times New Roman" pitchFamily="18" charset="0"/>
              </a:rPr>
              <a:t>النشأة 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20000" cy="4800600"/>
          </a:xfrm>
        </p:spPr>
        <p:txBody>
          <a:bodyPr>
            <a:normAutofit/>
          </a:bodyPr>
          <a:lstStyle/>
          <a:p>
            <a:pPr algn="r" rtl="1"/>
            <a:r>
              <a:rPr lang="ar-EG" sz="2800" b="1" dirty="0" smtClean="0">
                <a:cs typeface="+mj-cs"/>
              </a:rPr>
              <a:t>2018-2019</a:t>
            </a:r>
            <a:r>
              <a:rPr lang="ar-EG" sz="2800" b="1" dirty="0">
                <a:cs typeface="+mj-cs"/>
              </a:rPr>
              <a:t>: ظهور النماذج الأولى القائمة على المحولات</a:t>
            </a:r>
          </a:p>
          <a:p>
            <a:pPr marL="114300" indent="0" algn="r" rtl="1">
              <a:buNone/>
            </a:pPr>
            <a:endParaRPr lang="ar-EG" b="1" dirty="0">
              <a:cs typeface="+mj-cs"/>
            </a:endParaRPr>
          </a:p>
          <a:p>
            <a:pPr algn="just" rtl="1"/>
            <a:r>
              <a:rPr lang="ar-EG" sz="2400" b="1" dirty="0" smtClean="0">
                <a:cs typeface="+mj-cs"/>
              </a:rPr>
              <a:t>في عام 2018 أنتجت </a:t>
            </a:r>
            <a:r>
              <a:rPr lang="en-US" sz="2400" b="1" dirty="0" err="1" smtClean="0">
                <a:cs typeface="+mj-cs"/>
              </a:rPr>
              <a:t>google</a:t>
            </a:r>
            <a:r>
              <a:rPr lang="en-US" sz="2400" b="1" dirty="0" smtClean="0">
                <a:cs typeface="+mj-cs"/>
              </a:rPr>
              <a:t> </a:t>
            </a:r>
            <a:r>
              <a:rPr lang="ar-EG" sz="2400" b="1" dirty="0" smtClean="0">
                <a:cs typeface="+mj-cs"/>
              </a:rPr>
              <a:t> نموذج </a:t>
            </a:r>
            <a:r>
              <a:rPr lang="en-US" sz="2400" b="1" dirty="0" smtClean="0">
                <a:cs typeface="+mj-cs"/>
              </a:rPr>
              <a:t>Bert</a:t>
            </a:r>
            <a:r>
              <a:rPr lang="ar-EG" sz="2400" b="1" dirty="0" smtClean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و هو أول </a:t>
            </a:r>
            <a:r>
              <a:rPr lang="ar-EG" sz="2400" dirty="0">
                <a:cs typeface="+mj-cs"/>
              </a:rPr>
              <a:t>نموذج يستخدم </a:t>
            </a:r>
            <a:r>
              <a:rPr lang="ar-EG" sz="2400" b="1" dirty="0">
                <a:cs typeface="+mj-cs"/>
              </a:rPr>
              <a:t>التعلم ثنائي الاتجاه</a:t>
            </a:r>
            <a:r>
              <a:rPr lang="ar-EG" sz="2400" dirty="0">
                <a:cs typeface="+mj-cs"/>
              </a:rPr>
              <a:t>، مما يعني أنه يفهم السياق من الجانبين (قبل وبعد الكلمة</a:t>
            </a:r>
            <a:r>
              <a:rPr lang="ar-EG" sz="2400" dirty="0" smtClean="0">
                <a:cs typeface="+mj-cs"/>
              </a:rPr>
              <a:t>).</a:t>
            </a:r>
          </a:p>
          <a:p>
            <a:pPr algn="just" rtl="1"/>
            <a:r>
              <a:rPr lang="ar-EG" sz="2400" dirty="0" smtClean="0">
                <a:cs typeface="+mj-cs"/>
              </a:rPr>
              <a:t>في </a:t>
            </a:r>
            <a:r>
              <a:rPr lang="ar-EG" sz="2400" b="1" dirty="0" smtClean="0">
                <a:cs typeface="+mj-cs"/>
              </a:rPr>
              <a:t>عام 2019 أنتجت </a:t>
            </a:r>
            <a:r>
              <a:rPr lang="en-US" sz="2400" b="1" dirty="0" err="1" smtClean="0">
                <a:cs typeface="+mj-cs"/>
              </a:rPr>
              <a:t>openAI</a:t>
            </a:r>
            <a:r>
              <a:rPr lang="en-US" sz="2400" b="1" dirty="0" smtClean="0">
                <a:cs typeface="+mj-cs"/>
              </a:rPr>
              <a:t> </a:t>
            </a:r>
            <a:r>
              <a:rPr lang="ar-EG" sz="2400" b="1" dirty="0" smtClean="0">
                <a:cs typeface="+mj-cs"/>
              </a:rPr>
              <a:t> نموذج </a:t>
            </a:r>
            <a:r>
              <a:rPr lang="en-US" sz="2400" b="1" dirty="0" smtClean="0">
                <a:cs typeface="+mj-cs"/>
              </a:rPr>
              <a:t>GPT2</a:t>
            </a:r>
            <a:r>
              <a:rPr lang="ar-EG" sz="2400" dirty="0" smtClean="0">
                <a:cs typeface="+mj-cs"/>
              </a:rPr>
              <a:t> و هو نموذج </a:t>
            </a:r>
            <a:r>
              <a:rPr lang="ar-EG" sz="2400" b="1" dirty="0">
                <a:cs typeface="+mj-cs"/>
              </a:rPr>
              <a:t>توليدي</a:t>
            </a:r>
            <a:r>
              <a:rPr lang="ar-EG" sz="2400" dirty="0">
                <a:cs typeface="+mj-cs"/>
              </a:rPr>
              <a:t> قادر على إنتاج نصوص طبيعية </a:t>
            </a:r>
            <a:r>
              <a:rPr lang="ar-EG" sz="2400" dirty="0" smtClean="0">
                <a:cs typeface="+mj-cs"/>
              </a:rPr>
              <a:t>للغاية.</a:t>
            </a:r>
          </a:p>
          <a:p>
            <a:pPr indent="-342900" algn="r" rtl="1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4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000" b="1" dirty="0" smtClean="0">
                <a:latin typeface="Times New Roman" pitchFamily="18" charset="0"/>
                <a:cs typeface="Times New Roman" pitchFamily="18" charset="0"/>
              </a:rPr>
              <a:t>النشأة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b="1" dirty="0">
                <a:cs typeface="+mj-cs"/>
              </a:rPr>
              <a:t>2020-2021: ازدهار نماذج اللغة </a:t>
            </a:r>
            <a:r>
              <a:rPr lang="ar-EG" sz="2800" b="1" dirty="0" smtClean="0">
                <a:cs typeface="+mj-cs"/>
              </a:rPr>
              <a:t>الضخمة</a:t>
            </a:r>
          </a:p>
          <a:p>
            <a:pPr marL="114300" indent="0" algn="r" rtl="1">
              <a:buNone/>
            </a:pPr>
            <a:endParaRPr lang="ar-EG" sz="2800" b="1" dirty="0" smtClean="0">
              <a:cs typeface="+mj-cs"/>
            </a:endParaRPr>
          </a:p>
          <a:p>
            <a:pPr algn="just" rtl="1"/>
            <a:r>
              <a:rPr lang="ar-EG" sz="2400" dirty="0" smtClean="0">
                <a:cs typeface="+mj-cs"/>
              </a:rPr>
              <a:t>في </a:t>
            </a:r>
            <a:r>
              <a:rPr lang="ar-EG" sz="2400" b="1" dirty="0" smtClean="0">
                <a:cs typeface="+mj-cs"/>
              </a:rPr>
              <a:t>عام 2020 ظهر </a:t>
            </a:r>
            <a:r>
              <a:rPr lang="en-US" sz="2400" b="1" dirty="0" smtClean="0">
                <a:cs typeface="+mj-cs"/>
              </a:rPr>
              <a:t>GPT3 </a:t>
            </a:r>
            <a:r>
              <a:rPr lang="ar-EG" sz="2400" b="1" dirty="0" smtClean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و كانت له القدرة على </a:t>
            </a:r>
            <a:r>
              <a:rPr lang="ar-EG" sz="2400" dirty="0">
                <a:cs typeface="+mj-cs"/>
              </a:rPr>
              <a:t>الترجمة، البرمجة، توليد النصوص الإبداعية، والمحادثات </a:t>
            </a:r>
            <a:r>
              <a:rPr lang="ar-EG" sz="2400" dirty="0" smtClean="0">
                <a:cs typeface="+mj-cs"/>
              </a:rPr>
              <a:t>البشرية، و أدى </a:t>
            </a:r>
            <a:r>
              <a:rPr lang="ar-EG" sz="2400" dirty="0">
                <a:cs typeface="+mj-cs"/>
              </a:rPr>
              <a:t>إلى ظهور أدوات مثل </a:t>
            </a:r>
            <a:r>
              <a:rPr lang="en-US" sz="2400" b="1" dirty="0" err="1">
                <a:cs typeface="+mj-cs"/>
              </a:rPr>
              <a:t>ChatGPT</a:t>
            </a:r>
            <a:r>
              <a:rPr lang="en-US" sz="2400" dirty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المبنية </a:t>
            </a:r>
            <a:r>
              <a:rPr lang="ar-EG" sz="2400" dirty="0">
                <a:cs typeface="+mj-cs"/>
              </a:rPr>
              <a:t>على </a:t>
            </a:r>
            <a:r>
              <a:rPr lang="en-US" sz="2400" dirty="0">
                <a:cs typeface="+mj-cs"/>
              </a:rPr>
              <a:t>GPT-3.5 </a:t>
            </a:r>
            <a:r>
              <a:rPr lang="ar-EG" sz="2400" dirty="0">
                <a:cs typeface="+mj-cs"/>
              </a:rPr>
              <a:t>و </a:t>
            </a:r>
            <a:r>
              <a:rPr lang="en-US" sz="2400" dirty="0">
                <a:cs typeface="+mj-cs"/>
              </a:rPr>
              <a:t>GPT-4 </a:t>
            </a:r>
            <a:r>
              <a:rPr lang="ar-EG" sz="2400" dirty="0" smtClean="0">
                <a:cs typeface="+mj-cs"/>
              </a:rPr>
              <a:t>لاحقًا.</a:t>
            </a:r>
          </a:p>
          <a:p>
            <a:pPr marL="114300" indent="0" algn="just" rtl="1">
              <a:buNone/>
            </a:pPr>
            <a:endParaRPr lang="ar-EG" sz="2400" dirty="0" smtClean="0">
              <a:cs typeface="+mj-cs"/>
            </a:endParaRPr>
          </a:p>
          <a:p>
            <a:pPr algn="just" rtl="1"/>
            <a:r>
              <a:rPr lang="ar-EG" sz="2400" dirty="0" smtClean="0">
                <a:cs typeface="+mj-cs"/>
              </a:rPr>
              <a:t>في </a:t>
            </a:r>
            <a:r>
              <a:rPr lang="ar-EG" sz="2400" b="1" dirty="0" smtClean="0">
                <a:cs typeface="+mj-cs"/>
              </a:rPr>
              <a:t>عام 2021 أنتجت </a:t>
            </a:r>
            <a:r>
              <a:rPr lang="en-US" sz="2400" b="1" dirty="0" err="1" smtClean="0">
                <a:cs typeface="+mj-cs"/>
              </a:rPr>
              <a:t>openAI</a:t>
            </a:r>
            <a:r>
              <a:rPr lang="en-US" sz="2400" b="1" dirty="0" smtClean="0">
                <a:cs typeface="+mj-cs"/>
              </a:rPr>
              <a:t> </a:t>
            </a:r>
            <a:r>
              <a:rPr lang="ar-EG" sz="2400" b="1" dirty="0" smtClean="0">
                <a:cs typeface="+mj-cs"/>
              </a:rPr>
              <a:t> نموذج </a:t>
            </a:r>
            <a:r>
              <a:rPr lang="en-US" sz="2400" b="1" dirty="0" smtClean="0">
                <a:cs typeface="+mj-cs"/>
              </a:rPr>
              <a:t>codex </a:t>
            </a:r>
            <a:r>
              <a:rPr lang="ar-EG" sz="2400" b="1" dirty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و هو نموذج متخصص في البرمجة</a:t>
            </a:r>
            <a:r>
              <a:rPr lang="ar-EG" sz="2400" dirty="0">
                <a:cs typeface="+mj-cs"/>
              </a:rPr>
              <a:t>.</a:t>
            </a:r>
            <a:endParaRPr lang="en-US" sz="2400" dirty="0" smtClean="0"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400" b="1" dirty="0" smtClean="0">
                <a:latin typeface="Times New Roman" pitchFamily="18" charset="0"/>
                <a:cs typeface="Times New Roman" pitchFamily="18" charset="0"/>
              </a:rPr>
              <a:t>النشأة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EG" sz="2400" b="1" dirty="0">
                <a:cs typeface="+mj-cs"/>
              </a:rPr>
              <a:t>2024 - حتى الآن: التوجه نحو الذكاء المتعدد الوسائط والذاكرة طويلة </a:t>
            </a:r>
            <a:r>
              <a:rPr lang="ar-EG" sz="2400" b="1" dirty="0" smtClean="0">
                <a:cs typeface="+mj-cs"/>
              </a:rPr>
              <a:t>المدى</a:t>
            </a:r>
          </a:p>
          <a:p>
            <a:pPr marL="114300" indent="0" algn="just" rtl="1">
              <a:buNone/>
            </a:pPr>
            <a:endParaRPr lang="en-US" sz="2400" b="1" dirty="0" smtClean="0">
              <a:cs typeface="+mj-cs"/>
            </a:endParaRPr>
          </a:p>
          <a:p>
            <a:pPr algn="just" rtl="1"/>
            <a:r>
              <a:rPr lang="ar-EG" sz="2400" dirty="0" smtClean="0">
                <a:cs typeface="+mj-cs"/>
              </a:rPr>
              <a:t>عام</a:t>
            </a:r>
            <a:r>
              <a:rPr lang="ar-EG" sz="2400" b="1" dirty="0" smtClean="0">
                <a:cs typeface="+mj-cs"/>
              </a:rPr>
              <a:t> 2024 أنتجت </a:t>
            </a:r>
            <a:r>
              <a:rPr lang="en-US" sz="2400" b="1" dirty="0" smtClean="0">
                <a:cs typeface="+mj-cs"/>
              </a:rPr>
              <a:t>Google </a:t>
            </a:r>
            <a:r>
              <a:rPr lang="ar-EG" sz="2400" b="1" dirty="0" smtClean="0">
                <a:cs typeface="+mj-cs"/>
              </a:rPr>
              <a:t> نموذج </a:t>
            </a:r>
            <a:r>
              <a:rPr lang="en-US" sz="2400" b="1" dirty="0" smtClean="0">
                <a:cs typeface="+mj-cs"/>
              </a:rPr>
              <a:t>Gemini </a:t>
            </a:r>
            <a:r>
              <a:rPr lang="ar-EG" sz="2400" b="1" dirty="0" smtClean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و هو  يتمكن من فهم </a:t>
            </a:r>
            <a:r>
              <a:rPr lang="ar-EG" sz="2400" dirty="0">
                <a:cs typeface="+mj-cs"/>
              </a:rPr>
              <a:t>الوثائق الضخمة والمحادثات الطويلة</a:t>
            </a:r>
            <a:r>
              <a:rPr lang="ar-EG" sz="2400" dirty="0" smtClean="0">
                <a:cs typeface="+mj-cs"/>
              </a:rPr>
              <a:t>.</a:t>
            </a:r>
          </a:p>
          <a:p>
            <a:pPr algn="just" rtl="1"/>
            <a:endParaRPr lang="ar-EG" sz="2400" dirty="0">
              <a:cs typeface="+mj-cs"/>
            </a:endParaRPr>
          </a:p>
          <a:p>
            <a:pPr algn="just" rtl="1"/>
            <a:r>
              <a:rPr lang="ar-EG" sz="2400" dirty="0" smtClean="0">
                <a:cs typeface="+mj-cs"/>
              </a:rPr>
              <a:t>عام </a:t>
            </a:r>
            <a:r>
              <a:rPr lang="ar-EG" sz="2400" b="1" dirty="0" smtClean="0">
                <a:cs typeface="+mj-cs"/>
              </a:rPr>
              <a:t>2024 أنتجت </a:t>
            </a:r>
            <a:r>
              <a:rPr lang="en-US" sz="2400" b="1" dirty="0" err="1" smtClean="0">
                <a:cs typeface="+mj-cs"/>
              </a:rPr>
              <a:t>OpenAI</a:t>
            </a:r>
            <a:r>
              <a:rPr lang="en-US" sz="2400" b="1" dirty="0" smtClean="0">
                <a:cs typeface="+mj-cs"/>
              </a:rPr>
              <a:t> </a:t>
            </a:r>
            <a:r>
              <a:rPr lang="ar-EG" sz="2400" b="1" dirty="0" smtClean="0">
                <a:cs typeface="+mj-cs"/>
              </a:rPr>
              <a:t>نموذج </a:t>
            </a:r>
            <a:r>
              <a:rPr lang="en-US" sz="2400" b="1" dirty="0" err="1" smtClean="0">
                <a:cs typeface="+mj-cs"/>
              </a:rPr>
              <a:t>Sora</a:t>
            </a:r>
            <a:r>
              <a:rPr lang="en-US" sz="2400" b="1" dirty="0" smtClean="0">
                <a:cs typeface="+mj-cs"/>
              </a:rPr>
              <a:t> </a:t>
            </a:r>
            <a:r>
              <a:rPr lang="ar-EG" sz="2400" b="1" dirty="0" smtClean="0">
                <a:cs typeface="+mj-cs"/>
              </a:rPr>
              <a:t> </a:t>
            </a:r>
            <a:r>
              <a:rPr lang="ar-EG" sz="2400" dirty="0" smtClean="0">
                <a:cs typeface="+mj-cs"/>
              </a:rPr>
              <a:t>و هو نموذج قادر </a:t>
            </a:r>
            <a:r>
              <a:rPr lang="ar-EG" sz="2400" dirty="0">
                <a:solidFill>
                  <a:srgbClr val="2F2B20"/>
                </a:solidFill>
                <a:cs typeface="+mj-cs"/>
              </a:rPr>
              <a:t>على </a:t>
            </a:r>
            <a:r>
              <a:rPr lang="ar-EG" sz="2400" b="1" dirty="0">
                <a:solidFill>
                  <a:srgbClr val="2F2B20"/>
                </a:solidFill>
                <a:cs typeface="+mj-cs"/>
              </a:rPr>
              <a:t>إنشاء مقاطع فيديو</a:t>
            </a:r>
            <a:r>
              <a:rPr lang="ar-EG" sz="2400" dirty="0">
                <a:solidFill>
                  <a:srgbClr val="2F2B20"/>
                </a:solidFill>
                <a:cs typeface="+mj-cs"/>
              </a:rPr>
              <a:t> بناءً على الأوصاف النصية</a:t>
            </a:r>
            <a:r>
              <a:rPr lang="ar-EG" sz="2400" dirty="0" smtClean="0">
                <a:solidFill>
                  <a:srgbClr val="2F2B20"/>
                </a:solidFill>
                <a:cs typeface="+mj-cs"/>
              </a:rPr>
              <a:t>.</a:t>
            </a:r>
            <a:endParaRPr lang="ar-EG" sz="2400" dirty="0"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sz="4400" b="1" dirty="0" smtClean="0">
                <a:solidFill>
                  <a:schemeClr val="tx1"/>
                </a:solidFill>
              </a:rPr>
              <a:t>الأنواع 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حسب طريقة العمل.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حسب الغرض.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حسب إمكانية الوصول.</a:t>
            </a:r>
          </a:p>
          <a:p>
            <a:pPr algn="r" rtl="1"/>
            <a:r>
              <a:rPr lang="ar-EG" sz="2800" dirty="0" smtClean="0">
                <a:latin typeface="Times New Roman" pitchFamily="18" charset="0"/>
                <a:cs typeface="Times New Roman" pitchFamily="18" charset="0"/>
              </a:rPr>
              <a:t>حسب الكفاءة و الحجم.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6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30318</TotalTime>
  <Words>832</Words>
  <Application>Microsoft Office PowerPoint</Application>
  <PresentationFormat>On-screen Show (4:3)</PresentationFormat>
  <Paragraphs>161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 </vt:lpstr>
      <vt:lpstr>المحتويات </vt:lpstr>
      <vt:lpstr>التعريف </vt:lpstr>
      <vt:lpstr>التعريف</vt:lpstr>
      <vt:lpstr>النشأة</vt:lpstr>
      <vt:lpstr>النشأة </vt:lpstr>
      <vt:lpstr>النشأة</vt:lpstr>
      <vt:lpstr>النشأة</vt:lpstr>
      <vt:lpstr>الأنواع </vt:lpstr>
      <vt:lpstr>1) حسب طريقة العمل </vt:lpstr>
      <vt:lpstr>3) حسب إمكانية الوصول</vt:lpstr>
      <vt:lpstr>طرق التحسين</vt:lpstr>
      <vt:lpstr>Fine Tuningالضبط </vt:lpstr>
      <vt:lpstr> هندسة التوجيه Prompt Engineering</vt:lpstr>
      <vt:lpstr>استرجاع المعلومات المعزز بالإنتاجRetrieval Augmented Generation</vt:lpstr>
      <vt:lpstr>التطبيقات الرئيسية</vt:lpstr>
      <vt:lpstr>تطبيقات في بعض المجالات</vt:lpstr>
      <vt:lpstr>مجال الصحة </vt:lpstr>
      <vt:lpstr>مجال التعليم</vt:lpstr>
      <vt:lpstr>مجال الأعمال</vt:lpstr>
      <vt:lpstr>مجال الزراعة</vt:lpstr>
      <vt:lpstr>التحديات</vt:lpstr>
      <vt:lpstr>إلى أين تتجه نماذج اللغات الكبيرة؟</vt:lpstr>
      <vt:lpstr>كيف يمكن لمصر الاستفادة من نماذج اللغات الكبيرة؟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نماذج اللغة الكبيرة</dc:title>
  <dc:creator>pc</dc:creator>
  <cp:lastModifiedBy>pc</cp:lastModifiedBy>
  <cp:revision>228</cp:revision>
  <dcterms:created xsi:type="dcterms:W3CDTF">2006-08-16T00:00:00Z</dcterms:created>
  <dcterms:modified xsi:type="dcterms:W3CDTF">2025-02-24T19:10:16Z</dcterms:modified>
</cp:coreProperties>
</file>