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7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7FA9A47-52E5-4890-A770-DBD60313F107}" type="datetimeFigureOut">
              <a:rPr lang="en-US" smtClean="0"/>
              <a:t>5/3/2026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4D21C47-F48C-491A-9538-25FD00CD81F0}"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D21C47-F48C-491A-9538-25FD00CD81F0}"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D21C47-F48C-491A-9538-25FD00CD81F0}"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4D21C47-F48C-491A-9538-25FD00CD81F0}"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4D21C47-F48C-491A-9538-25FD00CD81F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4D21C47-F48C-491A-9538-25FD00CD81F0}"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4D21C47-F48C-491A-9538-25FD00CD81F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7FA9A47-52E5-4890-A770-DBD60313F107}" type="datetimeFigureOut">
              <a:rPr lang="en-US" smtClean="0"/>
              <a:t>5/3/2026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4D21C47-F48C-491A-9538-25FD00CD81F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7FA9A47-52E5-4890-A770-DBD60313F107}" type="datetimeFigureOut">
              <a:rPr lang="en-US" smtClean="0"/>
              <a:t>5/3/2026</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4D21C47-F48C-491A-9538-25FD00CD81F0}"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D21C47-F48C-491A-9538-25FD00CD81F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7FA9A47-52E5-4890-A770-DBD60313F107}" type="datetimeFigureOut">
              <a:rPr lang="en-US" smtClean="0"/>
              <a:t>5/3/2026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4D21C47-F48C-491A-9538-25FD00CD81F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7FA9A47-52E5-4890-A770-DBD60313F107}" type="datetimeFigureOut">
              <a:rPr lang="en-US" smtClean="0"/>
              <a:t>5/3/2026</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4D21C47-F48C-491A-9538-25FD00CD81F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3284984"/>
            <a:ext cx="7772400" cy="1872207"/>
          </a:xfrm>
        </p:spPr>
        <p:txBody>
          <a:bodyPr>
            <a:noAutofit/>
          </a:bodyPr>
          <a:lstStyle/>
          <a:p>
            <a:pPr algn="ctr"/>
            <a:r>
              <a:rPr lang="ar-EG" sz="2000" b="1" dirty="0" smtClean="0"/>
              <a:t>إعداد </a:t>
            </a:r>
            <a:r>
              <a:rPr lang="ar-EG" sz="2000" b="1" dirty="0"/>
              <a:t>/ مصطفى كامل عبدالعزيز</a:t>
            </a:r>
            <a:r>
              <a:rPr lang="ar-EG" sz="1800" b="1" dirty="0"/>
              <a:t/>
            </a:r>
            <a:br>
              <a:rPr lang="ar-EG" sz="1800" b="1" dirty="0"/>
            </a:br>
            <a:r>
              <a:rPr lang="ar-EG" sz="2400" b="1" dirty="0"/>
              <a:t>إشراف </a:t>
            </a:r>
            <a:r>
              <a:rPr lang="ar-EG" sz="2000" b="1" dirty="0"/>
              <a:t>/ أ</a:t>
            </a:r>
            <a:r>
              <a:rPr lang="ar-EG" sz="3200" b="1" dirty="0"/>
              <a:t>.د بسمة محرم الحداد</a:t>
            </a:r>
            <a:r>
              <a:rPr lang="ar-EG" sz="2800" b="1" dirty="0"/>
              <a:t/>
            </a:r>
            <a:br>
              <a:rPr lang="ar-EG" sz="2800" b="1" dirty="0"/>
            </a:br>
            <a:r>
              <a:rPr lang="ar-EG" sz="2800" b="1" dirty="0"/>
              <a:t>أستاذ تكنولوجيا المعلومات والحاسبات والذكاء الاصطناعي </a:t>
            </a:r>
            <a:br>
              <a:rPr lang="ar-EG" sz="2800" b="1" dirty="0"/>
            </a:br>
            <a:r>
              <a:rPr lang="ar-EG" sz="2800" b="1" dirty="0"/>
              <a:t>بمعهد التخطيط القومي ومدير مركز الأساليب التخطيطية بالمعهد</a:t>
            </a:r>
            <a:endParaRPr lang="en-US" sz="2000" b="1" dirty="0"/>
          </a:p>
        </p:txBody>
      </p:sp>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6" name="Subtitle 2"/>
          <p:cNvSpPr>
            <a:spLocks noGrp="1"/>
          </p:cNvSpPr>
          <p:nvPr>
            <p:ph type="ctrTitle"/>
          </p:nvPr>
        </p:nvSpPr>
        <p:spPr>
          <a:xfrm>
            <a:off x="597691" y="2420888"/>
            <a:ext cx="7772400" cy="1100335"/>
          </a:xfrm>
        </p:spPr>
        <p:txBody>
          <a:bodyPr>
            <a:normAutofit fontScale="90000"/>
          </a:bodyPr>
          <a:lstStyle/>
          <a:p>
            <a:pPr algn="ctr"/>
            <a:r>
              <a:rPr lang="ar-EG" sz="3300" b="1" dirty="0" smtClean="0"/>
              <a:t>عنوان </a:t>
            </a:r>
            <a:r>
              <a:rPr lang="ar-EG" sz="3300" b="1" dirty="0" smtClean="0"/>
              <a:t>البحث</a:t>
            </a:r>
            <a:endParaRPr lang="ar-EG" sz="3300" b="1" dirty="0" smtClean="0"/>
          </a:p>
          <a:p>
            <a:pPr algn="ctr"/>
            <a:r>
              <a:rPr lang="ar-SA" sz="3300" b="1" dirty="0"/>
              <a:t>دور التحول الرقمي في زيادة إيرادات الموازنة العامة للدولة في ضوء قانون المالية العامة الموحد - دراسة تحليلية</a:t>
            </a:r>
            <a:endParaRPr lang="en-US" sz="3300" dirty="0"/>
          </a:p>
          <a:p>
            <a:endParaRPr lang="en-US" dirty="0"/>
          </a:p>
        </p:txBody>
      </p:sp>
    </p:spTree>
    <p:extLst>
      <p:ext uri="{BB962C8B-B14F-4D97-AF65-F5344CB8AC3E}">
        <p14:creationId xmlns:p14="http://schemas.microsoft.com/office/powerpoint/2010/main" val="304015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2" name="Subtitle 1"/>
          <p:cNvSpPr>
            <a:spLocks noGrp="1"/>
          </p:cNvSpPr>
          <p:nvPr>
            <p:ph type="subTitle" idx="1"/>
          </p:nvPr>
        </p:nvSpPr>
        <p:spPr>
          <a:xfrm>
            <a:off x="755576" y="1340768"/>
            <a:ext cx="7702624" cy="3672407"/>
          </a:xfrm>
        </p:spPr>
        <p:txBody>
          <a:bodyPr>
            <a:normAutofit fontScale="70000" lnSpcReduction="20000"/>
          </a:bodyPr>
          <a:lstStyle/>
          <a:p>
            <a:pPr rtl="1"/>
            <a:r>
              <a:rPr lang="ar-EG" dirty="0"/>
              <a:t>ا</a:t>
            </a:r>
            <a:r>
              <a:rPr lang="ar-EG" b="1" dirty="0"/>
              <a:t>ستهدف البحث الدور الذى يلعبه التحول الرقمي في تعزيز وتنمية إيرادات الموازنة العامة للدولة في ضوء تطبيق قانون المالية العامة الموحد ، وتحليل الإيرادات العامة للدولة للوقوف علي التحديات والفرص المتاحة ، وقد تم استخدام المنهج الوصفى التحليلي لتوضيح مفهوم التحول الرقمي وانواعه ، وقامت الدراسة بإجراء تحليل البيانات المالية والتقارير الحكومية ذات الصلة بقياس كفاءة التحصيل الإلكتروني واستخدام تحليل </a:t>
            </a:r>
            <a:r>
              <a:rPr lang="en-US" b="1" dirty="0"/>
              <a:t>SWOT</a:t>
            </a:r>
            <a:r>
              <a:rPr lang="ar-EG" b="1" dirty="0"/>
              <a:t> لتقييم البيئة الحالية وقد توصل البحث إلي أن التحول الرقمي للموازنة هو ضرورة لتعزيز الكفاءة والانضباط المالي، لتحقيق أقصى استفادة من التحول الرقمي في زيادة إيرادات الموازنة العامة، وذلك من خلال أعتماد استراتيجية "الهجوم" (</a:t>
            </a:r>
            <a:r>
              <a:rPr lang="en-US" b="1" dirty="0"/>
              <a:t>SO Strategy</a:t>
            </a:r>
            <a:r>
              <a:rPr lang="ar-EG" b="1" dirty="0"/>
              <a:t>)، وهي استثمار نقاط القوة الداخلية لاقتناص الفرص الخارجية المتاحة</a:t>
            </a:r>
            <a:endParaRPr lang="en-US" b="1" dirty="0"/>
          </a:p>
          <a:p>
            <a:pPr rtl="1"/>
            <a:r>
              <a:rPr lang="ar-EG" b="1" dirty="0"/>
              <a:t>كلما زاد تطبيق التحول الرقمي زادت قدرة الدولة على تعظيم ايرادات الموازنة العامة للدولة وتحسين كفاءتها واستدامتها  ولكن تبين ان التحول الرقمي لا يضيف إيرادات بشكل مباشر وانما يعمل على توسيع القاعدة الضريبية وتحسين كفاءة التحصيل وتقليل الفاقد المالي ومكافحة التهرب الضريبي والجمركي.</a:t>
            </a:r>
            <a:endParaRPr lang="en-US" b="1" dirty="0"/>
          </a:p>
          <a:p>
            <a:pPr rtl="1"/>
            <a:r>
              <a:rPr lang="ar-EG" b="1" dirty="0"/>
              <a:t> </a:t>
            </a:r>
            <a:endParaRPr lang="en-US" b="1" dirty="0"/>
          </a:p>
          <a:p>
            <a:endParaRPr lang="en-US" dirty="0"/>
          </a:p>
        </p:txBody>
      </p:sp>
    </p:spTree>
    <p:extLst>
      <p:ext uri="{BB962C8B-B14F-4D97-AF65-F5344CB8AC3E}">
        <p14:creationId xmlns:p14="http://schemas.microsoft.com/office/powerpoint/2010/main" val="330145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1215034"/>
            <a:ext cx="8957810" cy="3798142"/>
          </a:xfrm>
        </p:spPr>
        <p:txBody>
          <a:bodyPr>
            <a:normAutofit fontScale="77500" lnSpcReduction="20000"/>
          </a:bodyPr>
          <a:lstStyle/>
          <a:p>
            <a:pPr algn="ctr" rtl="1"/>
            <a:r>
              <a:rPr lang="ar-EG" sz="3400" b="1" dirty="0"/>
              <a:t>مشكلة البحث</a:t>
            </a:r>
            <a:endParaRPr lang="en-US" sz="3400" b="1" dirty="0"/>
          </a:p>
          <a:p>
            <a:pPr rtl="1"/>
            <a:r>
              <a:rPr lang="ar-EG" sz="2900" b="1" dirty="0"/>
              <a:t>إشكالية البحث	</a:t>
            </a:r>
            <a:endParaRPr lang="en-US" sz="2900" b="1" dirty="0"/>
          </a:p>
          <a:p>
            <a:pPr rtl="1"/>
            <a:r>
              <a:rPr lang="ar-EG" sz="2900" b="1" dirty="0"/>
              <a:t>تكمن الإشكالية الرئيسية التي تعالجها هذه الدراسة في التساؤل حول</a:t>
            </a:r>
            <a:r>
              <a:rPr lang="en-US" sz="2900" b="1" dirty="0"/>
              <a:t>:</a:t>
            </a:r>
          </a:p>
          <a:p>
            <a:pPr rtl="1"/>
            <a:r>
              <a:rPr lang="ar-EG" sz="2900" b="1" u="sng" dirty="0"/>
              <a:t>ما هو الدور الذي يلعبه التحول الرقمي في تعزيز وتنمية إيرادات الموازنة العامة للدولة، وما هي التحديات والفرص المرتبطة بهذا التحول، خاصة في ضوء تطبيق قانون المالية العامة الموحد؟</a:t>
            </a:r>
            <a:endParaRPr lang="en-US" sz="2900" b="1" u="sng" dirty="0"/>
          </a:p>
          <a:p>
            <a:pPr rtl="1"/>
            <a:r>
              <a:rPr lang="ar-EG" sz="2900" b="1" dirty="0"/>
              <a:t>الفجوة البحثية</a:t>
            </a:r>
            <a:endParaRPr lang="en-US" sz="2900" b="1" dirty="0"/>
          </a:p>
          <a:p>
            <a:pPr rtl="1"/>
            <a:r>
              <a:rPr lang="ar-EG" sz="2900" b="1" dirty="0"/>
              <a:t>تتمثل الفجوة البحثية في ندرة الدراسات التحليلية التي تربط بشكل مباشر بين تطبيقات التحول الرقمي المحددة (مثل أنظمة الضرائب والجمارك الإلكترونية) وبين الزيادة الفعلية والموثقة في الإيرادات العامة، مع الأخذ بعين الاعتبار الإطار التشريعي الحديث لقانون المالية العامة الموحد، فالدراسات السابقة غالباً ما تركز على الأثر العام للتحول الرقمي أو على قطاعات جزئية دون ربط النتائج بالإطار القانوني لقانون المالية الموحد الجديد الذي يوفر آليات حوكمة ورقابة مختلفة</a:t>
            </a:r>
            <a:r>
              <a:rPr lang="ar-EG" b="1" dirty="0"/>
              <a:t>.</a:t>
            </a:r>
            <a:endParaRPr lang="en-US" b="1" dirty="0"/>
          </a:p>
          <a:p>
            <a:endParaRPr lang="en-US" b="1" dirty="0"/>
          </a:p>
        </p:txBody>
      </p:sp>
    </p:spTree>
    <p:extLst>
      <p:ext uri="{BB962C8B-B14F-4D97-AF65-F5344CB8AC3E}">
        <p14:creationId xmlns:p14="http://schemas.microsoft.com/office/powerpoint/2010/main" val="3363731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179512" y="1100972"/>
            <a:ext cx="8712968" cy="3912203"/>
          </a:xfrm>
        </p:spPr>
        <p:txBody>
          <a:bodyPr>
            <a:normAutofit fontScale="47500" lnSpcReduction="20000"/>
          </a:bodyPr>
          <a:lstStyle/>
          <a:p>
            <a:pPr algn="ctr" rtl="1"/>
            <a:r>
              <a:rPr lang="ar-EG" sz="6000" b="1" dirty="0"/>
              <a:t>أهداف البحث</a:t>
            </a:r>
            <a:endParaRPr lang="en-US" sz="6000" dirty="0"/>
          </a:p>
          <a:p>
            <a:pPr rtl="1"/>
            <a:r>
              <a:rPr lang="ar-EG" sz="4200" b="1" dirty="0"/>
              <a:t>يلعب التحول الرقمي دورًا محوريًا ومتزايد الأهمية في زيادة إيرادات الموازنة العامة للدولة، خاصة في ضوء القوانين الحديثة مثل قانون المالية العامة الموحد، يركز هذا البحث علي أهداف هذا الدور من خلال عدة محاور رئيسية وهي:</a:t>
            </a:r>
            <a:endParaRPr lang="en-US" sz="4200" b="1" dirty="0"/>
          </a:p>
          <a:p>
            <a:pPr lvl="0" rtl="1"/>
            <a:r>
              <a:rPr lang="ar-EG" sz="4200" b="1" dirty="0" smtClean="0"/>
              <a:t>1- تحسين </a:t>
            </a:r>
            <a:r>
              <a:rPr lang="ar-EG" sz="4200" b="1" dirty="0"/>
              <a:t>كفاءة وفاعلية عمليات تحصيل الإيرادات وضبطها.</a:t>
            </a:r>
            <a:endParaRPr lang="en-US" sz="4200" b="1" dirty="0"/>
          </a:p>
          <a:p>
            <a:pPr lvl="0" rtl="1"/>
            <a:r>
              <a:rPr lang="ar-EG" sz="4200" b="1" dirty="0" smtClean="0"/>
              <a:t>2- تعزيز </a:t>
            </a:r>
            <a:r>
              <a:rPr lang="ar-EG" sz="4200" b="1" dirty="0"/>
              <a:t>الإيرادات من خلال التحول الرقمي من خلال تحسين كفاءة وشمولية التحصيل وتضييق فجوة الامتثال والتهرب الضريبي.</a:t>
            </a:r>
            <a:endParaRPr lang="en-US" sz="4200" b="1" dirty="0"/>
          </a:p>
          <a:p>
            <a:pPr lvl="0" rtl="1"/>
            <a:r>
              <a:rPr lang="ar-EG" sz="4200" b="1" dirty="0" smtClean="0"/>
              <a:t>3- رفع </a:t>
            </a:r>
            <a:r>
              <a:rPr lang="ar-EG" sz="4200" b="1" dirty="0"/>
              <a:t>كفاءة الإدارة المالية العامة والرقابة، التوافق مع قانون المالية العامة الموحد حيث يهدف قانون المالية العامة الموحد إلى تحقيق الشفافية والحوكمة وضبط الأداء المالي للدولة.</a:t>
            </a:r>
            <a:endParaRPr lang="en-US" sz="4200" b="1" dirty="0"/>
          </a:p>
          <a:p>
            <a:pPr lvl="0" rtl="1"/>
            <a:r>
              <a:rPr lang="ar-EG" sz="4200" b="1" dirty="0" smtClean="0"/>
              <a:t>4- توافق </a:t>
            </a:r>
            <a:r>
              <a:rPr lang="ar-EG" sz="4200" b="1" dirty="0"/>
              <a:t>التحول الرقمي مع هذه الأهداف من خلال تعزيز الحوكمة والشفافية، وتحديث الأنظمة المالية المميكنة بما يضمن استدامة تحديث الأنظمة المالية مما يرفع من كفاءة الأداء المالي ككل.</a:t>
            </a:r>
            <a:endParaRPr lang="en-US" sz="4200" b="1" dirty="0"/>
          </a:p>
          <a:p>
            <a:r>
              <a:rPr lang="ar-EG" sz="4200" b="1" dirty="0" smtClean="0"/>
              <a:t>5- تكامل </a:t>
            </a:r>
            <a:r>
              <a:rPr lang="ar-EG" sz="4200" b="1" dirty="0"/>
              <a:t>الإيرادات والمصروفات حيث يسمح الربط الإلكتروني بتكامل جانبي الموازنة، مما يؤدي إلى تحقيق نمو أعلى في الإيرادات العامة دون فرض أعباء إضافية على المواطنين والمستثمرين</a:t>
            </a:r>
            <a:r>
              <a:rPr lang="ar-EG" dirty="0"/>
              <a:t>.</a:t>
            </a:r>
            <a:endParaRPr lang="en-US" dirty="0"/>
          </a:p>
        </p:txBody>
      </p:sp>
    </p:spTree>
    <p:extLst>
      <p:ext uri="{BB962C8B-B14F-4D97-AF65-F5344CB8AC3E}">
        <p14:creationId xmlns:p14="http://schemas.microsoft.com/office/powerpoint/2010/main" val="1314256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1215034"/>
            <a:ext cx="8957810" cy="3726134"/>
          </a:xfrm>
        </p:spPr>
        <p:txBody>
          <a:bodyPr>
            <a:normAutofit fontScale="77500" lnSpcReduction="20000"/>
          </a:bodyPr>
          <a:lstStyle/>
          <a:p>
            <a:pPr algn="ctr" rtl="1"/>
            <a:r>
              <a:rPr lang="ar-EG" sz="4100" b="1" dirty="0"/>
              <a:t>أهمية البحث</a:t>
            </a:r>
            <a:endParaRPr lang="en-US" sz="4100" b="1" dirty="0"/>
          </a:p>
          <a:p>
            <a:pPr rtl="1"/>
            <a:r>
              <a:rPr lang="ar-EG" b="1" dirty="0"/>
              <a:t>تنبع أهمية البحث من الجوانب التالية:</a:t>
            </a:r>
            <a:endParaRPr lang="en-US" dirty="0"/>
          </a:p>
          <a:p>
            <a:pPr algn="ctr" rtl="1"/>
            <a:r>
              <a:rPr lang="ar-EG" b="1" dirty="0"/>
              <a:t>الأهمية العملية: </a:t>
            </a:r>
            <a:endParaRPr lang="en-US" dirty="0"/>
          </a:p>
          <a:p>
            <a:pPr rtl="1"/>
            <a:r>
              <a:rPr lang="ar-EG" dirty="0"/>
              <a:t>يقدم البحث توصيات لصانعي السياسات المالية حول كيفية الاستفادة المثلى من التكنولوجيا لزيادة كفاءة تحصيل الإيرادات وتحقيق الانضباط المالي المستهدف في الموازنة العامة.</a:t>
            </a:r>
            <a:endParaRPr lang="en-US" dirty="0"/>
          </a:p>
          <a:p>
            <a:pPr algn="ctr" rtl="1"/>
            <a:r>
              <a:rPr lang="ar-EG" b="1" dirty="0"/>
              <a:t>الأهمية العلمية:</a:t>
            </a:r>
            <a:endParaRPr lang="en-US" dirty="0"/>
          </a:p>
          <a:p>
            <a:pPr rtl="1"/>
            <a:r>
              <a:rPr lang="ar-EG" dirty="0"/>
              <a:t>يساهم البحث في سد الفجوة البحثية من خلال تقديم دراسة تحليلية متخصصة تجمع بين مجالين حيويين وهما التحول الرقمي والتشريعات المالية الحديثة، مما يثري الأدبيات الاقتصادية في هذا الشأن.</a:t>
            </a:r>
            <a:endParaRPr lang="en-US" dirty="0"/>
          </a:p>
          <a:p>
            <a:pPr algn="ctr" rtl="1"/>
            <a:r>
              <a:rPr lang="ar-EG" b="1" dirty="0"/>
              <a:t>الأهمية المجتمعية:</a:t>
            </a:r>
            <a:r>
              <a:rPr lang="ar-EG" dirty="0"/>
              <a:t> </a:t>
            </a:r>
            <a:endParaRPr lang="en-US" dirty="0"/>
          </a:p>
          <a:p>
            <a:r>
              <a:rPr lang="ar-EG" dirty="0"/>
              <a:t>تساعد نتائج البحث في تعزيز الشفافية والعدالة في النظام الضريبي والمالي، مما يزيد من ثقة المواطنين والمستثمرين في الإدارة المالية الحكومية.</a:t>
            </a:r>
            <a:endParaRPr lang="en-US" dirty="0"/>
          </a:p>
        </p:txBody>
      </p:sp>
    </p:spTree>
    <p:extLst>
      <p:ext uri="{BB962C8B-B14F-4D97-AF65-F5344CB8AC3E}">
        <p14:creationId xmlns:p14="http://schemas.microsoft.com/office/powerpoint/2010/main" val="1113126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1215034"/>
            <a:ext cx="8957810" cy="3596277"/>
          </a:xfrm>
        </p:spPr>
        <p:txBody>
          <a:bodyPr>
            <a:noAutofit/>
          </a:bodyPr>
          <a:lstStyle/>
          <a:p>
            <a:pPr algn="ctr" rtl="1"/>
            <a:r>
              <a:rPr lang="ar-EG" sz="2400" b="1" dirty="0"/>
              <a:t>حدود البحث</a:t>
            </a:r>
            <a:endParaRPr lang="en-US" sz="2400" dirty="0"/>
          </a:p>
          <a:p>
            <a:pPr rtl="1"/>
            <a:r>
              <a:rPr lang="ar-EG" sz="2400" dirty="0"/>
              <a:t>يقتصر البحث على دراسة دور التحول الرقمي في زيادة إيرادات الموازنة العامة للدولة، مع التركيز على انعكاسات هذا الدور في ظل قانون المالية العامة الموحد كإطار حاكم للبحث.</a:t>
            </a:r>
            <a:endParaRPr lang="en-US" sz="2400" dirty="0"/>
          </a:p>
          <a:p>
            <a:pPr lvl="0" rtl="1"/>
            <a:r>
              <a:rPr lang="ar-SA" sz="2400" b="1" dirty="0"/>
              <a:t>الحدود</a:t>
            </a:r>
            <a:r>
              <a:rPr lang="ar-EG" sz="2400" b="1" dirty="0"/>
              <a:t> الزمنية للبحث</a:t>
            </a:r>
            <a:endParaRPr lang="en-US" sz="2400" dirty="0"/>
          </a:p>
          <a:p>
            <a:pPr rtl="1"/>
            <a:r>
              <a:rPr lang="ar-EG" sz="2400" dirty="0"/>
              <a:t>يغطي البحث الفترة الزمنية من تاريخ صدور قانون المالية العامة الموحد وبدء تطبيقه الفعلي (من عام 2022 حتى عام 2025) لتحليل الأثر الفعلي للتحول الرقمي في ظل القانون.</a:t>
            </a:r>
            <a:endParaRPr lang="en-US" sz="2400" dirty="0"/>
          </a:p>
          <a:p>
            <a:pPr lvl="0" rtl="1"/>
            <a:r>
              <a:rPr lang="ar-SA" sz="2400" b="1" dirty="0"/>
              <a:t>الحدود المكانية للبحث</a:t>
            </a:r>
            <a:endParaRPr lang="en-US" sz="2400" dirty="0"/>
          </a:p>
          <a:p>
            <a:pPr rtl="1"/>
            <a:r>
              <a:rPr lang="ar-SA" sz="2400" dirty="0"/>
              <a:t>يطبق البحث على نطاق جمهورية مصر العربية، مع إمكانية استخدام بعض المقارنات الدولية</a:t>
            </a:r>
            <a:r>
              <a:rPr lang="en-US" sz="2400" dirty="0"/>
              <a:t>.</a:t>
            </a:r>
          </a:p>
          <a:p>
            <a:endParaRPr lang="en-US" sz="2400" dirty="0"/>
          </a:p>
        </p:txBody>
      </p:sp>
    </p:spTree>
    <p:extLst>
      <p:ext uri="{BB962C8B-B14F-4D97-AF65-F5344CB8AC3E}">
        <p14:creationId xmlns:p14="http://schemas.microsoft.com/office/powerpoint/2010/main" val="2736570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179512" y="1215034"/>
            <a:ext cx="8829098" cy="3596277"/>
          </a:xfrm>
        </p:spPr>
        <p:txBody>
          <a:bodyPr>
            <a:normAutofit fontScale="92500" lnSpcReduction="10000"/>
          </a:bodyPr>
          <a:lstStyle/>
          <a:p>
            <a:pPr algn="ctr" rtl="1"/>
            <a:r>
              <a:rPr lang="ar-EG" b="1" dirty="0"/>
              <a:t>منهج البحث</a:t>
            </a:r>
            <a:endParaRPr lang="en-US" dirty="0"/>
          </a:p>
          <a:p>
            <a:r>
              <a:rPr lang="ar-EG" dirty="0"/>
              <a:t>سيتم استخدام المنهج الوصفي التحليلي القائم على تحليل البيانات الرسمية الصادرة عن وزارة المالية، عرض وتحليل البيانات الإحصائية لإيرادات الموازنة العامة لفترة ما قبل وأخرى ما بعد البدء الفعلي في تطبيق آليات التحول الرقمي الشامل، وتحليل البيانات المالية والتقارير الحكومية ذات الصلة بقياس كفاءة التحصيل الإلكتروني، واستخدام تحليل</a:t>
            </a:r>
            <a:r>
              <a:rPr lang="en-US" dirty="0"/>
              <a:t>SWOT</a:t>
            </a:r>
            <a:r>
              <a:rPr lang="ar-EG" dirty="0"/>
              <a:t> لتقييم البيئة الحالية ويساعد هذا التحليل في الخروج بتوصيات تهدف إلى تعظيم الاستفادة من نقاط القوة والفرص لمعالجة نقاط الضعف ومواجهة التهديدات لزيادة الإيرادات، ويتم تحليل دور التحول الرقمي ضمن ثلاثة محاور رئيسية تتكامل لتحقيق زيادة في الإيرادات بالموازنة العامة للدولة من خلال دور تحليلي استكشافي (الرؤية المستقبلية للإيرادات)، دور تطبيقي لرفع الكفاءة، دور رقابي لتقليل </a:t>
            </a:r>
            <a:r>
              <a:rPr lang="ar-EG" dirty="0" smtClean="0"/>
              <a:t>الفاقد</a:t>
            </a:r>
            <a:endParaRPr lang="en-US" dirty="0"/>
          </a:p>
        </p:txBody>
      </p:sp>
    </p:spTree>
    <p:extLst>
      <p:ext uri="{BB962C8B-B14F-4D97-AF65-F5344CB8AC3E}">
        <p14:creationId xmlns:p14="http://schemas.microsoft.com/office/powerpoint/2010/main" val="18502450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602965"/>
            <a:ext cx="8957810" cy="4554227"/>
          </a:xfrm>
        </p:spPr>
        <p:txBody>
          <a:bodyPr>
            <a:normAutofit fontScale="25000" lnSpcReduction="20000"/>
          </a:bodyPr>
          <a:lstStyle/>
          <a:p>
            <a:pPr algn="ctr" rtl="1"/>
            <a:r>
              <a:rPr lang="ar-EG" sz="7200" b="1" dirty="0"/>
              <a:t>خطة البحث</a:t>
            </a:r>
            <a:endParaRPr lang="en-US" sz="7200" dirty="0"/>
          </a:p>
          <a:p>
            <a:pPr algn="ctr" rtl="1"/>
            <a:r>
              <a:rPr lang="ar-EG" sz="4400" b="1" dirty="0"/>
              <a:t>سيتم</a:t>
            </a:r>
            <a:r>
              <a:rPr lang="en-US" sz="4400" b="1" dirty="0"/>
              <a:t> </a:t>
            </a:r>
            <a:r>
              <a:rPr lang="ar-EG" sz="4400" b="1" dirty="0"/>
              <a:t>تقسيم البحث إلى ثلاث فصول رئيسية على النحو التالي</a:t>
            </a:r>
            <a:r>
              <a:rPr lang="en-US" sz="4400" b="1" dirty="0"/>
              <a:t>:</a:t>
            </a:r>
          </a:p>
          <a:p>
            <a:pPr algn="ctr"/>
            <a:r>
              <a:rPr lang="ar-SA" sz="6400" b="1" dirty="0"/>
              <a:t>الفصل الأول:</a:t>
            </a:r>
            <a:endParaRPr lang="en-US" sz="6400" dirty="0"/>
          </a:p>
          <a:p>
            <a:pPr algn="ctr"/>
            <a:r>
              <a:rPr lang="ar-SA" sz="3600" b="1" dirty="0"/>
              <a:t> </a:t>
            </a:r>
            <a:r>
              <a:rPr lang="ar-SA" sz="6400" b="1" dirty="0"/>
              <a:t>الإطار النظري والمفاهيمي للتحول الرقمي في الإيرادات العامة للدولة</a:t>
            </a:r>
            <a:endParaRPr lang="en-US" sz="6400" b="1" dirty="0"/>
          </a:p>
          <a:p>
            <a:pPr algn="ctr" rtl="1"/>
            <a:r>
              <a:rPr lang="ar-SA" sz="6400" b="1" dirty="0"/>
              <a:t>المبحث الأول: ا</a:t>
            </a:r>
            <a:r>
              <a:rPr lang="ar-EG" sz="6400" b="1" dirty="0"/>
              <a:t>لتحول الرقمي</a:t>
            </a:r>
            <a:r>
              <a:rPr lang="en-US" sz="6400" b="1" dirty="0"/>
              <a:t>.</a:t>
            </a:r>
          </a:p>
          <a:p>
            <a:pPr algn="ctr" rtl="1"/>
            <a:r>
              <a:rPr lang="ar-SA" sz="6400" b="1" dirty="0"/>
              <a:t>المبحث الثاني</a:t>
            </a:r>
            <a:r>
              <a:rPr lang="en-US" sz="6400" b="1" dirty="0"/>
              <a:t>: </a:t>
            </a:r>
            <a:r>
              <a:rPr lang="ar-EG" sz="6400" b="1" dirty="0"/>
              <a:t>الإيرادات العامة للدولة ومكوناتها</a:t>
            </a:r>
            <a:r>
              <a:rPr lang="en-US" sz="6400" b="1" dirty="0"/>
              <a:t>.</a:t>
            </a:r>
          </a:p>
          <a:p>
            <a:pPr algn="ctr" rtl="1"/>
            <a:r>
              <a:rPr lang="ar-SA" sz="6400" b="1" dirty="0"/>
              <a:t>المبحث الثالث</a:t>
            </a:r>
            <a:r>
              <a:rPr lang="en-US" sz="6400" b="1" dirty="0"/>
              <a:t>:</a:t>
            </a:r>
            <a:r>
              <a:rPr lang="ar-EG" sz="6400" b="1" dirty="0"/>
              <a:t> التحول الرقمي وقانون المالية العامة الموحد</a:t>
            </a:r>
            <a:r>
              <a:rPr lang="ar-SA" sz="6400" b="1" dirty="0"/>
              <a:t>.</a:t>
            </a:r>
            <a:endParaRPr lang="en-US" sz="6400" b="1" dirty="0"/>
          </a:p>
          <a:p>
            <a:pPr rtl="1"/>
            <a:r>
              <a:rPr lang="ar-SA" sz="7200" b="1" dirty="0"/>
              <a:t>الفصل الثاني:</a:t>
            </a:r>
            <a:endParaRPr lang="en-US" sz="7200" b="1" dirty="0"/>
          </a:p>
          <a:p>
            <a:pPr rtl="1"/>
            <a:r>
              <a:rPr lang="ar-SA" sz="7200" b="1" dirty="0"/>
              <a:t> آليات وتطبيقات التحول الرقمي في إدارة الإيرادات العامة</a:t>
            </a:r>
            <a:endParaRPr lang="en-US" sz="7200" b="1" dirty="0"/>
          </a:p>
          <a:p>
            <a:pPr rtl="1"/>
            <a:r>
              <a:rPr lang="ar-SA" sz="7200" b="1" dirty="0"/>
              <a:t>المبحث الأول: </a:t>
            </a:r>
            <a:r>
              <a:rPr lang="ar-EG" sz="7200" b="1" dirty="0"/>
              <a:t>دور التحول الرقمي في زيادة الإيرادات الضريبية.</a:t>
            </a:r>
            <a:endParaRPr lang="en-US" sz="7200" b="1" dirty="0"/>
          </a:p>
          <a:p>
            <a:pPr rtl="1"/>
            <a:r>
              <a:rPr lang="ar-SA" sz="7200" b="1" dirty="0"/>
              <a:t>المبحث الثاني</a:t>
            </a:r>
            <a:r>
              <a:rPr lang="en-US" sz="7200" b="1" dirty="0"/>
              <a:t>: </a:t>
            </a:r>
            <a:r>
              <a:rPr lang="ar-EG" sz="7200" b="1" dirty="0"/>
              <a:t>دور التحول الرقمي في زيادة الإيرادات الجمركية</a:t>
            </a:r>
            <a:r>
              <a:rPr lang="en-US" sz="7200" b="1" dirty="0"/>
              <a:t>.</a:t>
            </a:r>
          </a:p>
          <a:p>
            <a:pPr rtl="1"/>
            <a:r>
              <a:rPr lang="ar-SA" sz="7200" b="1" dirty="0"/>
              <a:t>المبحث الثالث</a:t>
            </a:r>
            <a:r>
              <a:rPr lang="en-US" sz="7200" b="1" dirty="0"/>
              <a:t>:</a:t>
            </a:r>
            <a:r>
              <a:rPr lang="ar-EG" sz="7200" b="1" dirty="0"/>
              <a:t> نظام إدارة المعلومات المالية الحكومية الشامل (</a:t>
            </a:r>
            <a:r>
              <a:rPr lang="en-US" sz="7200" b="1" dirty="0"/>
              <a:t>GFMIS</a:t>
            </a:r>
            <a:r>
              <a:rPr lang="ar-EG" sz="7200" b="1" dirty="0"/>
              <a:t>) والنظم   </a:t>
            </a:r>
            <a:endParaRPr lang="en-US" sz="7200" b="1" dirty="0"/>
          </a:p>
          <a:p>
            <a:pPr rtl="1"/>
            <a:r>
              <a:rPr lang="ar-EG" sz="7200" b="1" dirty="0"/>
              <a:t>               الفرعية المكملة له. </a:t>
            </a:r>
            <a:endParaRPr lang="en-US" sz="7200" b="1" dirty="0"/>
          </a:p>
          <a:p>
            <a:pPr algn="ctr" rtl="1"/>
            <a:r>
              <a:rPr lang="ar-SA" sz="7200" b="1" dirty="0"/>
              <a:t>الفصل الثالث:</a:t>
            </a:r>
            <a:endParaRPr lang="en-US" sz="7200" b="1" dirty="0"/>
          </a:p>
          <a:p>
            <a:pPr algn="ctr" rtl="1"/>
            <a:r>
              <a:rPr lang="ar-SA" sz="7200" b="1" dirty="0"/>
              <a:t> </a:t>
            </a:r>
            <a:r>
              <a:rPr lang="ar-EG" sz="7200" b="1" dirty="0"/>
              <a:t>الدراسة ال</a:t>
            </a:r>
            <a:r>
              <a:rPr lang="ar-SA" sz="7200" b="1" dirty="0"/>
              <a:t>تحليلية لدور التحول الرقمي في زيادة الإيرادات بالموازنة العامة للدولة</a:t>
            </a:r>
            <a:endParaRPr lang="en-US" sz="7200" b="1" dirty="0"/>
          </a:p>
          <a:p>
            <a:pPr algn="ctr" rtl="1"/>
            <a:r>
              <a:rPr lang="ar-SA" sz="7200" b="1" dirty="0"/>
              <a:t>المبحث الأول: </a:t>
            </a:r>
            <a:r>
              <a:rPr lang="ar-EG" sz="7200" b="1" dirty="0"/>
              <a:t>المؤشرات الاقتصادية في ضوء المؤشرات الدولية للتحول الرقمي.</a:t>
            </a:r>
            <a:endParaRPr lang="en-US" sz="7200" b="1" dirty="0"/>
          </a:p>
          <a:p>
            <a:pPr algn="ctr" rtl="1"/>
            <a:r>
              <a:rPr lang="ar-SA" sz="7200" b="1" dirty="0"/>
              <a:t>المبحث الثاني</a:t>
            </a:r>
            <a:r>
              <a:rPr lang="en-US" sz="7200" b="1" dirty="0"/>
              <a:t>: </a:t>
            </a:r>
            <a:r>
              <a:rPr lang="ar-EG" sz="7200" b="1" dirty="0"/>
              <a:t>تحليل (</a:t>
            </a:r>
            <a:r>
              <a:rPr lang="en-US" sz="7200" b="1" dirty="0"/>
              <a:t>(SWOT</a:t>
            </a:r>
            <a:r>
              <a:rPr lang="ar-EG" sz="7200" b="1" dirty="0"/>
              <a:t> للوضع الراهن في ظل التحول الرقمي للموازنة العامة للدولة</a:t>
            </a:r>
            <a:r>
              <a:rPr lang="en-US" sz="7200" b="1" dirty="0"/>
              <a:t>.</a:t>
            </a:r>
          </a:p>
          <a:p>
            <a:pPr algn="ctr" rtl="1"/>
            <a:r>
              <a:rPr lang="ar-SA" sz="7200" b="1" dirty="0"/>
              <a:t>المبحث الثالث</a:t>
            </a:r>
            <a:r>
              <a:rPr lang="en-US" sz="7200" b="1" dirty="0"/>
              <a:t>:</a:t>
            </a:r>
            <a:r>
              <a:rPr lang="ar-EG" sz="7200" b="1" dirty="0"/>
              <a:t> متطلبات تفعيل الدور الإيجابي للتحول الرقمي لزيادة الإيرادات</a:t>
            </a:r>
            <a:endParaRPr lang="en-US" sz="7200" b="1" dirty="0"/>
          </a:p>
        </p:txBody>
      </p:sp>
    </p:spTree>
    <p:extLst>
      <p:ext uri="{BB962C8B-B14F-4D97-AF65-F5344CB8AC3E}">
        <p14:creationId xmlns:p14="http://schemas.microsoft.com/office/powerpoint/2010/main" val="4577318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4437111"/>
            <a:ext cx="8957810" cy="648073"/>
          </a:xfrm>
        </p:spPr>
        <p:txBody>
          <a:bodyPr>
            <a:noAutofit/>
          </a:bodyPr>
          <a:lstStyle/>
          <a:p>
            <a:pPr rtl="1"/>
            <a:r>
              <a:rPr lang="ar-EG" sz="2000" b="1" dirty="0"/>
              <a:t> تم التركيز من قبل السياسات المالية على تعظيم الإيرادات الضريبية من خلال الرقمنة وتوسيع القاعدة الضريبية </a:t>
            </a:r>
            <a:r>
              <a:rPr lang="ar-EG" sz="2000" b="1" dirty="0" smtClean="0"/>
              <a:t>بالتوازى </a:t>
            </a:r>
            <a:r>
              <a:rPr lang="ar-EG" sz="2000" b="1" dirty="0"/>
              <a:t>مع المصروفات الأولية بدون فوائد الدين</a:t>
            </a:r>
            <a:endParaRPr lang="en-US" sz="2000" b="1" dirty="0"/>
          </a:p>
          <a:p>
            <a:pPr rtl="1"/>
            <a:endParaRPr lang="en-US" sz="1050" b="1" dirty="0"/>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00" y="1340767"/>
            <a:ext cx="9093200" cy="3007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116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4365103"/>
            <a:ext cx="8957810" cy="648073"/>
          </a:xfrm>
        </p:spPr>
        <p:txBody>
          <a:bodyPr>
            <a:noAutofit/>
          </a:bodyPr>
          <a:lstStyle/>
          <a:p>
            <a:pPr algn="ctr"/>
            <a:r>
              <a:rPr lang="ar-EG" sz="2000" b="1" dirty="0" smtClean="0"/>
              <a:t>يوضح الشكل السابق حصيلة الضرائب كنسبة من الناتج المحلى 2006-2007 الى 2024-2025</a:t>
            </a:r>
            <a:endParaRPr lang="en-US" sz="2000" b="1"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00" y="1484784"/>
            <a:ext cx="895781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3144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7" name="Subtitle 6"/>
          <p:cNvSpPr>
            <a:spLocks noGrp="1"/>
          </p:cNvSpPr>
          <p:nvPr>
            <p:ph type="subTitle" idx="1"/>
          </p:nvPr>
        </p:nvSpPr>
        <p:spPr>
          <a:xfrm>
            <a:off x="50800" y="4653136"/>
            <a:ext cx="9093200" cy="360040"/>
          </a:xfrm>
        </p:spPr>
        <p:txBody>
          <a:bodyPr>
            <a:noAutofit/>
          </a:bodyPr>
          <a:lstStyle/>
          <a:p>
            <a:pPr algn="ctr"/>
            <a:r>
              <a:rPr lang="ar-EG" sz="1800" b="1" dirty="0" smtClean="0"/>
              <a:t>يوضح الشكل السابق مراحل تطوير الإيرادات الضريبية كنسبة من الناتج المحلى 2011-2012الى 2029-2030</a:t>
            </a:r>
            <a:endParaRPr lang="en-US" sz="1800" b="1" dirty="0"/>
          </a:p>
        </p:txBody>
      </p:sp>
      <p:pic>
        <p:nvPicPr>
          <p:cNvPr id="6" name="صورة 1"/>
          <p:cNvPicPr/>
          <p:nvPr/>
        </p:nvPicPr>
        <p:blipFill>
          <a:blip r:embed="rId4"/>
          <a:stretch>
            <a:fillRect/>
          </a:stretch>
        </p:blipFill>
        <p:spPr>
          <a:xfrm>
            <a:off x="50800" y="1298574"/>
            <a:ext cx="9093200" cy="3354562"/>
          </a:xfrm>
          <a:prstGeom prst="rect">
            <a:avLst/>
          </a:prstGeom>
        </p:spPr>
      </p:pic>
    </p:spTree>
    <p:extLst>
      <p:ext uri="{BB962C8B-B14F-4D97-AF65-F5344CB8AC3E}">
        <p14:creationId xmlns:p14="http://schemas.microsoft.com/office/powerpoint/2010/main" val="26667890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2" name="Subtitle 1"/>
          <p:cNvSpPr>
            <a:spLocks noGrp="1"/>
          </p:cNvSpPr>
          <p:nvPr>
            <p:ph type="subTitle" idx="1"/>
          </p:nvPr>
        </p:nvSpPr>
        <p:spPr/>
        <p:txBody>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730019560"/>
              </p:ext>
            </p:extLst>
          </p:nvPr>
        </p:nvGraphicFramePr>
        <p:xfrm>
          <a:off x="50797" y="1311379"/>
          <a:ext cx="9093202" cy="3701798"/>
        </p:xfrm>
        <a:graphic>
          <a:graphicData uri="http://schemas.openxmlformats.org/drawingml/2006/table">
            <a:tbl>
              <a:tblPr firstRow="1" firstCol="1" bandRow="1">
                <a:tableStyleId>{5C22544A-7EE6-4342-B048-85BDC9FD1C3A}</a:tableStyleId>
              </a:tblPr>
              <a:tblGrid>
                <a:gridCol w="2504302"/>
                <a:gridCol w="2372301"/>
                <a:gridCol w="2239371"/>
                <a:gridCol w="1977228"/>
              </a:tblGrid>
              <a:tr h="448324">
                <a:tc>
                  <a:txBody>
                    <a:bodyPr/>
                    <a:lstStyle/>
                    <a:p>
                      <a:pPr marR="71755" algn="l" rtl="1">
                        <a:lnSpc>
                          <a:spcPts val="1600"/>
                        </a:lnSpc>
                        <a:spcAft>
                          <a:spcPts val="0"/>
                        </a:spcAft>
                      </a:pPr>
                      <a:r>
                        <a:rPr lang="ar-SA" sz="1400" dirty="0">
                          <a:effectLst/>
                        </a:rPr>
                        <a:t>العجز الكلي في الموازنة </a:t>
                      </a:r>
                      <a:endParaRPr lang="en-US" sz="1100" dirty="0">
                        <a:effectLst/>
                      </a:endParaRPr>
                    </a:p>
                    <a:p>
                      <a:pPr marR="39370" algn="ctr" rtl="1">
                        <a:lnSpc>
                          <a:spcPts val="1600"/>
                        </a:lnSpc>
                        <a:spcAft>
                          <a:spcPts val="0"/>
                        </a:spcAft>
                      </a:pPr>
                      <a:r>
                        <a:rPr lang="ar-SA" sz="1400" dirty="0">
                          <a:effectLst/>
                        </a:rPr>
                        <a:t>(المليار جنية)</a:t>
                      </a:r>
                      <a:endParaRPr lang="en-US" sz="1100" dirty="0">
                        <a:effectLst/>
                        <a:latin typeface="Calibri"/>
                        <a:ea typeface="Calibri"/>
                        <a:cs typeface="Arial"/>
                      </a:endParaRPr>
                    </a:p>
                  </a:txBody>
                  <a:tcPr marL="102870" marR="139065" marT="26035" marB="0"/>
                </a:tc>
                <a:tc>
                  <a:txBody>
                    <a:bodyPr/>
                    <a:lstStyle/>
                    <a:p>
                      <a:pPr marL="297815" marR="41275" indent="-297815" algn="ctr" rtl="1">
                        <a:lnSpc>
                          <a:spcPts val="1600"/>
                        </a:lnSpc>
                        <a:spcAft>
                          <a:spcPts val="0"/>
                        </a:spcAft>
                      </a:pPr>
                      <a:r>
                        <a:rPr lang="ar-SA" sz="1400" dirty="0">
                          <a:effectLst/>
                        </a:rPr>
                        <a:t>قيمة الواردات الاجمالية " مليار دولار  </a:t>
                      </a:r>
                      <a:endParaRPr lang="en-US" sz="1100" dirty="0">
                        <a:effectLst/>
                        <a:latin typeface="Calibri"/>
                        <a:ea typeface="Calibri"/>
                        <a:cs typeface="Arial"/>
                      </a:endParaRPr>
                    </a:p>
                  </a:txBody>
                  <a:tcPr marL="102870" marR="139065" marT="26035" marB="0"/>
                </a:tc>
                <a:tc>
                  <a:txBody>
                    <a:bodyPr/>
                    <a:lstStyle/>
                    <a:p>
                      <a:pPr marL="69215" marR="266065" indent="-69215" algn="ctr" rtl="0">
                        <a:lnSpc>
                          <a:spcPts val="1600"/>
                        </a:lnSpc>
                        <a:spcAft>
                          <a:spcPts val="0"/>
                        </a:spcAft>
                      </a:pPr>
                      <a:r>
                        <a:rPr lang="ar-SA" sz="1400" dirty="0">
                          <a:effectLst/>
                        </a:rPr>
                        <a:t>الحصيلة الجمركية  (المليار جنية)</a:t>
                      </a:r>
                      <a:endParaRPr lang="en-US" sz="1100" dirty="0">
                        <a:effectLst/>
                        <a:latin typeface="Calibri"/>
                        <a:ea typeface="Calibri"/>
                        <a:cs typeface="Arial"/>
                      </a:endParaRPr>
                    </a:p>
                  </a:txBody>
                  <a:tcPr marL="102870" marR="139065" marT="26035" marB="0"/>
                </a:tc>
                <a:tc>
                  <a:txBody>
                    <a:bodyPr/>
                    <a:lstStyle/>
                    <a:p>
                      <a:pPr marR="43815" algn="ctr" rtl="1">
                        <a:lnSpc>
                          <a:spcPts val="1600"/>
                        </a:lnSpc>
                        <a:spcAft>
                          <a:spcPts val="0"/>
                        </a:spcAft>
                      </a:pPr>
                      <a:r>
                        <a:rPr lang="ar-SA" sz="1400">
                          <a:effectLst/>
                        </a:rPr>
                        <a:t>السنة </a:t>
                      </a:r>
                      <a:endParaRPr lang="en-US" sz="1100">
                        <a:effectLst/>
                        <a:latin typeface="Calibri"/>
                        <a:ea typeface="Calibri"/>
                        <a:cs typeface="Arial"/>
                      </a:endParaRPr>
                    </a:p>
                  </a:txBody>
                  <a:tcPr marL="102870" marR="139065" marT="26035" marB="0" anchor="ctr"/>
                </a:tc>
              </a:tr>
              <a:tr h="232391">
                <a:tc>
                  <a:txBody>
                    <a:bodyPr/>
                    <a:lstStyle/>
                    <a:p>
                      <a:pPr marR="45720" algn="ctr" rtl="0">
                        <a:lnSpc>
                          <a:spcPts val="1600"/>
                        </a:lnSpc>
                        <a:spcAft>
                          <a:spcPts val="0"/>
                        </a:spcAft>
                      </a:pPr>
                      <a:r>
                        <a:rPr lang="en-US" sz="1200" b="1">
                          <a:effectLst/>
                        </a:rPr>
                        <a:t> 98.039</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a:effectLst/>
                        </a:rPr>
                        <a:t> 53</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14.7</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2010/2009</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134.459</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62.2</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13.8</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2011/2010</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166.704</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69.8</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15.5</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2012/2011</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239.718</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66.6</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16.7</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2013/2012</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255.439</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71.3</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17.6</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2014/2013</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279.43</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74.3</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21.8</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2015/2014</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339.495</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70.6</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28.1</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2016/2015</a:t>
                      </a:r>
                      <a:endParaRPr lang="en-US" sz="1100" b="1" dirty="0">
                        <a:effectLst/>
                        <a:latin typeface="Calibri"/>
                        <a:ea typeface="Calibri"/>
                        <a:cs typeface="Arial"/>
                      </a:endParaRPr>
                    </a:p>
                  </a:txBody>
                  <a:tcPr marL="102870" marR="139065" marT="26035" marB="0"/>
                </a:tc>
              </a:tr>
              <a:tr h="232391">
                <a:tc>
                  <a:txBody>
                    <a:bodyPr/>
                    <a:lstStyle/>
                    <a:p>
                      <a:pPr marR="44450" algn="ctr" rtl="0">
                        <a:lnSpc>
                          <a:spcPts val="1600"/>
                        </a:lnSpc>
                        <a:spcAft>
                          <a:spcPts val="0"/>
                        </a:spcAft>
                      </a:pPr>
                      <a:r>
                        <a:rPr lang="en-US" sz="1200" b="1">
                          <a:effectLst/>
                        </a:rPr>
                        <a:t> 379.5</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66.7</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34.3</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2017/2016</a:t>
                      </a:r>
                      <a:endParaRPr lang="en-US" sz="1100" b="1" dirty="0">
                        <a:effectLst/>
                        <a:latin typeface="Calibri"/>
                        <a:ea typeface="Calibri"/>
                        <a:cs typeface="Arial"/>
                      </a:endParaRPr>
                    </a:p>
                  </a:txBody>
                  <a:tcPr marL="102870" marR="139065" marT="26035" marB="0"/>
                </a:tc>
              </a:tr>
              <a:tr h="232391">
                <a:tc>
                  <a:txBody>
                    <a:bodyPr/>
                    <a:lstStyle/>
                    <a:p>
                      <a:pPr marR="44450" algn="ctr" rtl="0">
                        <a:lnSpc>
                          <a:spcPts val="1600"/>
                        </a:lnSpc>
                        <a:spcAft>
                          <a:spcPts val="0"/>
                        </a:spcAft>
                      </a:pPr>
                      <a:r>
                        <a:rPr lang="en-US" sz="1200" b="1">
                          <a:effectLst/>
                        </a:rPr>
                        <a:t> 430.8</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82.4</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37.9</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2018/2017</a:t>
                      </a:r>
                      <a:endParaRPr lang="en-US" sz="1100" b="1" dirty="0">
                        <a:effectLst/>
                        <a:latin typeface="Calibri"/>
                        <a:ea typeface="Calibri"/>
                        <a:cs typeface="Arial"/>
                      </a:endParaRPr>
                    </a:p>
                  </a:txBody>
                  <a:tcPr marL="102870" marR="139065" marT="26035" marB="0"/>
                </a:tc>
              </a:tr>
              <a:tr h="232391">
                <a:tc>
                  <a:txBody>
                    <a:bodyPr/>
                    <a:lstStyle/>
                    <a:p>
                      <a:pPr marR="43815" algn="ctr" rtl="0">
                        <a:lnSpc>
                          <a:spcPts val="1600"/>
                        </a:lnSpc>
                        <a:spcAft>
                          <a:spcPts val="0"/>
                        </a:spcAft>
                      </a:pPr>
                      <a:r>
                        <a:rPr lang="en-US" sz="1200" b="1">
                          <a:effectLst/>
                        </a:rPr>
                        <a:t> 452</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78.6</a:t>
                      </a:r>
                      <a:endParaRPr lang="en-US" sz="1100" b="1">
                        <a:effectLst/>
                        <a:latin typeface="Calibri"/>
                        <a:ea typeface="Calibri"/>
                        <a:cs typeface="Arial"/>
                      </a:endParaRPr>
                    </a:p>
                  </a:txBody>
                  <a:tcPr marL="102870" marR="139065" marT="26035" marB="0"/>
                </a:tc>
                <a:tc>
                  <a:txBody>
                    <a:bodyPr/>
                    <a:lstStyle/>
                    <a:p>
                      <a:pPr marR="46990" algn="ctr" rtl="0">
                        <a:lnSpc>
                          <a:spcPts val="1600"/>
                        </a:lnSpc>
                        <a:spcAft>
                          <a:spcPts val="0"/>
                        </a:spcAft>
                      </a:pPr>
                      <a:r>
                        <a:rPr lang="en-US" sz="1200" b="1" dirty="0">
                          <a:effectLst/>
                        </a:rPr>
                        <a:t> 42</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2019/2018</a:t>
                      </a:r>
                      <a:endParaRPr lang="en-US" sz="1100" b="1" dirty="0">
                        <a:effectLst/>
                        <a:latin typeface="Calibri"/>
                        <a:ea typeface="Calibri"/>
                        <a:cs typeface="Arial"/>
                      </a:endParaRPr>
                    </a:p>
                  </a:txBody>
                  <a:tcPr marL="102870" marR="139065" marT="26035" marB="0"/>
                </a:tc>
              </a:tr>
              <a:tr h="232391">
                <a:tc>
                  <a:txBody>
                    <a:bodyPr/>
                    <a:lstStyle/>
                    <a:p>
                      <a:pPr marR="44450" algn="ctr" rtl="0">
                        <a:lnSpc>
                          <a:spcPts val="1600"/>
                        </a:lnSpc>
                        <a:spcAft>
                          <a:spcPts val="0"/>
                        </a:spcAft>
                      </a:pPr>
                      <a:r>
                        <a:rPr lang="en-US" sz="1200" b="1">
                          <a:effectLst/>
                        </a:rPr>
                        <a:t> 462.8</a:t>
                      </a:r>
                      <a:endParaRPr lang="en-US" sz="1100" b="1">
                        <a:effectLst/>
                        <a:latin typeface="Calibri"/>
                        <a:ea typeface="Calibri"/>
                        <a:cs typeface="Arial"/>
                      </a:endParaRPr>
                    </a:p>
                  </a:txBody>
                  <a:tcPr marL="102870" marR="139065" marT="26035" marB="0"/>
                </a:tc>
                <a:tc>
                  <a:txBody>
                    <a:bodyPr/>
                    <a:lstStyle/>
                    <a:p>
                      <a:pPr marR="45085" algn="ctr" rtl="0">
                        <a:lnSpc>
                          <a:spcPts val="1600"/>
                        </a:lnSpc>
                        <a:spcAft>
                          <a:spcPts val="0"/>
                        </a:spcAft>
                      </a:pPr>
                      <a:r>
                        <a:rPr lang="en-US" sz="1200" b="1">
                          <a:effectLst/>
                        </a:rPr>
                        <a:t> 60.2</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31.1</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2020/2019</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472.344</a:t>
                      </a:r>
                      <a:endParaRPr lang="en-US" sz="1100" b="1">
                        <a:effectLst/>
                        <a:latin typeface="Calibri"/>
                        <a:ea typeface="Calibri"/>
                        <a:cs typeface="Arial"/>
                      </a:endParaRPr>
                    </a:p>
                  </a:txBody>
                  <a:tcPr marL="102870" marR="139065" marT="26035" marB="0"/>
                </a:tc>
                <a:tc>
                  <a:txBody>
                    <a:bodyPr/>
                    <a:lstStyle/>
                    <a:p>
                      <a:pPr marR="46355" algn="ctr" rtl="0">
                        <a:lnSpc>
                          <a:spcPts val="1600"/>
                        </a:lnSpc>
                        <a:spcAft>
                          <a:spcPts val="0"/>
                        </a:spcAft>
                      </a:pPr>
                      <a:r>
                        <a:rPr lang="en-US" sz="1200" b="1">
                          <a:effectLst/>
                        </a:rPr>
                        <a:t> 89.2</a:t>
                      </a:r>
                      <a:endParaRPr lang="en-US" sz="1100" b="1">
                        <a:effectLst/>
                        <a:latin typeface="Calibri"/>
                        <a:ea typeface="Calibri"/>
                        <a:cs typeface="Arial"/>
                      </a:endParaRPr>
                    </a:p>
                  </a:txBody>
                  <a:tcPr marL="102870" marR="139065" marT="26035" marB="0"/>
                </a:tc>
                <a:tc>
                  <a:txBody>
                    <a:bodyPr/>
                    <a:lstStyle/>
                    <a:p>
                      <a:pPr marR="46990" algn="ctr" rtl="0">
                        <a:lnSpc>
                          <a:spcPts val="1600"/>
                        </a:lnSpc>
                        <a:spcAft>
                          <a:spcPts val="0"/>
                        </a:spcAft>
                      </a:pPr>
                      <a:r>
                        <a:rPr lang="en-US" sz="1200" b="1" dirty="0">
                          <a:effectLst/>
                        </a:rPr>
                        <a:t> 35</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2021/2020</a:t>
                      </a:r>
                      <a:endParaRPr lang="en-US" sz="1100" b="1" dirty="0">
                        <a:effectLst/>
                        <a:latin typeface="Calibri"/>
                        <a:ea typeface="Calibri"/>
                        <a:cs typeface="Arial"/>
                      </a:endParaRPr>
                    </a:p>
                  </a:txBody>
                  <a:tcPr marL="102870" marR="139065" marT="26035" marB="0"/>
                </a:tc>
              </a:tr>
              <a:tr h="232391">
                <a:tc>
                  <a:txBody>
                    <a:bodyPr/>
                    <a:lstStyle/>
                    <a:p>
                      <a:pPr marR="45720" algn="ctr" rtl="0">
                        <a:lnSpc>
                          <a:spcPts val="1600"/>
                        </a:lnSpc>
                        <a:spcAft>
                          <a:spcPts val="0"/>
                        </a:spcAft>
                      </a:pPr>
                      <a:r>
                        <a:rPr lang="en-US" sz="1200" b="1">
                          <a:effectLst/>
                        </a:rPr>
                        <a:t> 484.414</a:t>
                      </a:r>
                      <a:endParaRPr lang="en-US" sz="1100" b="1">
                        <a:effectLst/>
                        <a:latin typeface="Calibri"/>
                        <a:ea typeface="Calibri"/>
                        <a:cs typeface="Arial"/>
                      </a:endParaRPr>
                    </a:p>
                  </a:txBody>
                  <a:tcPr marL="102870" marR="139065" marT="26035" marB="0"/>
                </a:tc>
                <a:tc>
                  <a:txBody>
                    <a:bodyPr/>
                    <a:lstStyle/>
                    <a:p>
                      <a:pPr marR="46355" algn="ctr" rtl="0">
                        <a:lnSpc>
                          <a:spcPts val="1600"/>
                        </a:lnSpc>
                        <a:spcAft>
                          <a:spcPts val="0"/>
                        </a:spcAft>
                      </a:pPr>
                      <a:r>
                        <a:rPr lang="en-US" sz="1200" b="1">
                          <a:effectLst/>
                        </a:rPr>
                        <a:t> 96.2</a:t>
                      </a:r>
                      <a:endParaRPr lang="en-US" sz="1100" b="1">
                        <a:effectLst/>
                        <a:latin typeface="Calibri"/>
                        <a:ea typeface="Calibri"/>
                        <a:cs typeface="Arial"/>
                      </a:endParaRPr>
                    </a:p>
                  </a:txBody>
                  <a:tcPr marL="102870" marR="139065" marT="26035" marB="0"/>
                </a:tc>
                <a:tc>
                  <a:txBody>
                    <a:bodyPr/>
                    <a:lstStyle/>
                    <a:p>
                      <a:pPr marR="46990" algn="ctr" rtl="0">
                        <a:lnSpc>
                          <a:spcPts val="1600"/>
                        </a:lnSpc>
                        <a:spcAft>
                          <a:spcPts val="0"/>
                        </a:spcAft>
                      </a:pPr>
                      <a:r>
                        <a:rPr lang="en-US" sz="1200" b="1" dirty="0">
                          <a:effectLst/>
                        </a:rPr>
                        <a:t> 42</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2022/2021</a:t>
                      </a:r>
                      <a:endParaRPr lang="en-US" sz="1100" b="1" dirty="0">
                        <a:effectLst/>
                        <a:latin typeface="Calibri"/>
                        <a:ea typeface="Calibri"/>
                        <a:cs typeface="Arial"/>
                      </a:endParaRPr>
                    </a:p>
                  </a:txBody>
                  <a:tcPr marL="102870" marR="139065" marT="26035" marB="0"/>
                </a:tc>
              </a:tr>
              <a:tr h="232391">
                <a:tc>
                  <a:txBody>
                    <a:bodyPr/>
                    <a:lstStyle/>
                    <a:p>
                      <a:pPr marR="44450" algn="ctr" rtl="0">
                        <a:lnSpc>
                          <a:spcPts val="1600"/>
                        </a:lnSpc>
                        <a:spcAft>
                          <a:spcPts val="0"/>
                        </a:spcAft>
                      </a:pPr>
                      <a:r>
                        <a:rPr lang="en-US" sz="1200" b="1">
                          <a:effectLst/>
                        </a:rPr>
                        <a:t> 610.608</a:t>
                      </a:r>
                      <a:endParaRPr lang="en-US" sz="1100" b="1">
                        <a:effectLst/>
                        <a:latin typeface="Calibri"/>
                        <a:ea typeface="Calibri"/>
                        <a:cs typeface="Arial"/>
                      </a:endParaRPr>
                    </a:p>
                  </a:txBody>
                  <a:tcPr marL="102870" marR="139065" marT="26035" marB="0"/>
                </a:tc>
                <a:tc>
                  <a:txBody>
                    <a:bodyPr/>
                    <a:lstStyle/>
                    <a:p>
                      <a:pPr marR="44450" algn="ctr" rtl="0">
                        <a:lnSpc>
                          <a:spcPts val="1600"/>
                        </a:lnSpc>
                        <a:spcAft>
                          <a:spcPts val="0"/>
                        </a:spcAft>
                      </a:pPr>
                      <a:r>
                        <a:rPr lang="en-US" sz="1200" b="1">
                          <a:effectLst/>
                        </a:rPr>
                        <a:t> 83.15</a:t>
                      </a:r>
                      <a:endParaRPr lang="en-US" sz="1100" b="1">
                        <a:effectLst/>
                        <a:latin typeface="Calibri"/>
                        <a:ea typeface="Calibri"/>
                        <a:cs typeface="Arial"/>
                      </a:endParaRPr>
                    </a:p>
                  </a:txBody>
                  <a:tcPr marL="102870" marR="139065" marT="26035" marB="0"/>
                </a:tc>
                <a:tc>
                  <a:txBody>
                    <a:bodyPr/>
                    <a:lstStyle/>
                    <a:p>
                      <a:pPr marR="45720" algn="ctr" rtl="0">
                        <a:lnSpc>
                          <a:spcPts val="1600"/>
                        </a:lnSpc>
                        <a:spcAft>
                          <a:spcPts val="0"/>
                        </a:spcAft>
                      </a:pPr>
                      <a:r>
                        <a:rPr lang="en-US" sz="1200" b="1" dirty="0">
                          <a:effectLst/>
                        </a:rPr>
                        <a:t> 44.8</a:t>
                      </a:r>
                      <a:endParaRPr lang="en-US" sz="1100" b="1" dirty="0">
                        <a:effectLst/>
                        <a:latin typeface="Calibri"/>
                        <a:ea typeface="Calibri"/>
                        <a:cs typeface="Arial"/>
                      </a:endParaRPr>
                    </a:p>
                  </a:txBody>
                  <a:tcPr marL="102870" marR="139065" marT="26035" marB="0"/>
                </a:tc>
                <a:tc>
                  <a:txBody>
                    <a:bodyPr/>
                    <a:lstStyle/>
                    <a:p>
                      <a:pPr marL="98425" algn="l" rtl="0">
                        <a:lnSpc>
                          <a:spcPts val="1600"/>
                        </a:lnSpc>
                        <a:spcAft>
                          <a:spcPts val="0"/>
                        </a:spcAft>
                      </a:pPr>
                      <a:r>
                        <a:rPr lang="en-US" sz="1200" b="1" dirty="0">
                          <a:effectLst/>
                        </a:rPr>
                        <a:t> 2023/2022</a:t>
                      </a:r>
                      <a:endParaRPr lang="en-US" sz="1100" b="1" dirty="0">
                        <a:effectLst/>
                        <a:latin typeface="Calibri"/>
                        <a:ea typeface="Calibri"/>
                        <a:cs typeface="Arial"/>
                      </a:endParaRPr>
                    </a:p>
                  </a:txBody>
                  <a:tcPr marL="102870" marR="139065" marT="26035" marB="0"/>
                </a:tc>
              </a:tr>
            </a:tbl>
          </a:graphicData>
        </a:graphic>
      </p:graphicFrame>
    </p:spTree>
    <p:extLst>
      <p:ext uri="{BB962C8B-B14F-4D97-AF65-F5344CB8AC3E}">
        <p14:creationId xmlns:p14="http://schemas.microsoft.com/office/powerpoint/2010/main" val="592743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pic>
        <p:nvPicPr>
          <p:cNvPr id="92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1215034"/>
            <a:ext cx="9144000" cy="3942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1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pic>
        <p:nvPicPr>
          <p:cNvPr id="8193"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00" y="1215034"/>
            <a:ext cx="9093200" cy="387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89821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00" y="1215033"/>
            <a:ext cx="8957810" cy="3942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25644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pic>
        <p:nvPicPr>
          <p:cNvPr id="6145"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00" y="1215035"/>
            <a:ext cx="8957810" cy="3676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95968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2" name="Subtitle 1"/>
          <p:cNvSpPr>
            <a:spLocks noGrp="1"/>
          </p:cNvSpPr>
          <p:nvPr>
            <p:ph type="subTitle" idx="1"/>
          </p:nvPr>
        </p:nvSpPr>
        <p:spPr>
          <a:xfrm>
            <a:off x="50800" y="1215034"/>
            <a:ext cx="9093200" cy="3596277"/>
          </a:xfrm>
        </p:spPr>
        <p:txBody>
          <a:bodyPr>
            <a:noAutofit/>
          </a:bodyPr>
          <a:lstStyle/>
          <a:p>
            <a:pPr algn="ctr" rtl="1"/>
            <a:r>
              <a:rPr lang="ar-SA" sz="2000" b="1" dirty="0"/>
              <a:t>أبرز التحليلات التي توصلت إليها الدراسة فيما يلي:</a:t>
            </a:r>
            <a:endParaRPr lang="en-US" sz="2000" b="1" dirty="0"/>
          </a:p>
          <a:p>
            <a:pPr rtl="1"/>
            <a:r>
              <a:rPr lang="ar-SA" sz="2000" b="1" dirty="0"/>
              <a:t>تكامل التشريع والتقنية: </a:t>
            </a:r>
            <a:r>
              <a:rPr lang="ar-SA" sz="2000" b="1" dirty="0" smtClean="0"/>
              <a:t>: </a:t>
            </a:r>
            <a:r>
              <a:rPr lang="ar-SA" sz="2000" b="1" dirty="0"/>
              <a:t>نجحت المنظومات الرقمية (مثل الفاتورة والإيصال الإلكتروني و"نافذة") في زيادة الحصيلة الضريبية والجمركية بمعدلات نمو تجاوزت 35%، وذلك من خلال توسيع القاعدة الضريبية ودمج الاقتصاد غير الرسمي، وليس عبر زيادة الأسعار الضريبية.</a:t>
            </a:r>
            <a:endParaRPr lang="en-US" sz="2000" b="1" dirty="0"/>
          </a:p>
          <a:p>
            <a:pPr rtl="1"/>
            <a:r>
              <a:rPr lang="ar-SA" sz="2000" b="1" dirty="0"/>
              <a:t>كفاءة التنبؤ والتقدير: ساهمت الأنظمة المالية المميكنة في الانتقال من التقدير القائم على البيانات التاريخية إلى التنبؤ اللحظي والدقيق للإيرادات، مما قلل من الفجوات المالية وعزز من قدرة الدولة على تحقيق فوائض أولية مستدامة.</a:t>
            </a:r>
            <a:endParaRPr lang="en-US" sz="2000" b="1" dirty="0"/>
          </a:p>
          <a:p>
            <a:pPr rtl="1"/>
            <a:r>
              <a:rPr lang="ar-SA" sz="2000" b="1" dirty="0"/>
              <a:t>حوكمة التحصيل: أدى إلغاء التعاملات النقدية واعتماد الدفع الإلكتروني الشامل إلى تسريع تدفقات السيولة نحو الخزانة العامة، والحد من فرص الفساد الإداري والتهرب، مما انعكس إيجاباً على تقليص عجز الموازنة.</a:t>
            </a:r>
            <a:endParaRPr lang="en-US" sz="2000" b="1" dirty="0"/>
          </a:p>
          <a:p>
            <a:pPr rtl="1"/>
            <a:r>
              <a:rPr lang="ar-SA" sz="2000" b="1" dirty="0"/>
              <a:t>زيادة الإيرادات: زيادة الحصيلة دون ضرائب جديدة كما حدث في موازنة 2024/2025، حيث نمت الإيرادات الضريبية بنسبة 35,2% بفضل كفاءة الأنظمة القائمة علي التحول الرقمي وليس بزيادة الأسعار الضريبية</a:t>
            </a:r>
            <a:r>
              <a:rPr lang="en-US" sz="2000" b="1" dirty="0"/>
              <a:t>.</a:t>
            </a:r>
          </a:p>
          <a:p>
            <a:endParaRPr lang="en-US" sz="2000" b="1" dirty="0"/>
          </a:p>
        </p:txBody>
      </p:sp>
    </p:spTree>
    <p:extLst>
      <p:ext uri="{BB962C8B-B14F-4D97-AF65-F5344CB8AC3E}">
        <p14:creationId xmlns:p14="http://schemas.microsoft.com/office/powerpoint/2010/main" val="13406266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2" name="Subtitle 1"/>
          <p:cNvSpPr>
            <a:spLocks noGrp="1"/>
          </p:cNvSpPr>
          <p:nvPr>
            <p:ph type="subTitle" idx="1"/>
          </p:nvPr>
        </p:nvSpPr>
        <p:spPr>
          <a:xfrm>
            <a:off x="50800" y="1215034"/>
            <a:ext cx="8957810" cy="3596277"/>
          </a:xfrm>
        </p:spPr>
        <p:txBody>
          <a:bodyPr>
            <a:normAutofit lnSpcReduction="10000"/>
          </a:bodyPr>
          <a:lstStyle/>
          <a:p>
            <a:pPr rtl="1"/>
            <a:r>
              <a:rPr lang="ar-SA" b="1" dirty="0"/>
              <a:t>أبرز النتائج:</a:t>
            </a:r>
            <a:endParaRPr lang="en-US" dirty="0"/>
          </a:p>
          <a:p>
            <a:pPr rtl="1"/>
            <a:r>
              <a:rPr lang="ar-SA" b="1" dirty="0"/>
              <a:t>1. أدى التحول الرقمي إلى زيادة ملموسة في الحصيلة الضريبية والجمركية دون الحاجة لزيادة الأسعار الضريبية، بل من خلال توسيع القاعدة الضريبية ودمج الاقتصاد غير الرسمي.ساهمت منظومات "الفاتورة الإلكترونية" و"نافذة" في تقليل زمن الإفراج الجمركي وتقليص حالات التهرب.</a:t>
            </a:r>
            <a:endParaRPr lang="en-US" dirty="0"/>
          </a:p>
          <a:p>
            <a:pPr rtl="1"/>
            <a:r>
              <a:rPr lang="ar-SA" b="1" dirty="0"/>
              <a:t>2. أدى التحول الرقمي إلى تحقيق فوائض أولية مستدامة في الموازنة العامة.</a:t>
            </a:r>
            <a:endParaRPr lang="en-US" dirty="0"/>
          </a:p>
          <a:p>
            <a:r>
              <a:rPr lang="ar-SA" b="1" dirty="0"/>
              <a:t>3. وفر قانون المالية العامة الموحد الإطار القانوني لتوحيد حسابات الدولة إلكترونياً، مما رفع كفاءة الرقابة على الموازنة العامة للدولة وزاد من حصيلة مواردها للخزانة.</a:t>
            </a:r>
            <a:endParaRPr lang="en-US" dirty="0"/>
          </a:p>
        </p:txBody>
      </p:sp>
    </p:spTree>
    <p:extLst>
      <p:ext uri="{BB962C8B-B14F-4D97-AF65-F5344CB8AC3E}">
        <p14:creationId xmlns:p14="http://schemas.microsoft.com/office/powerpoint/2010/main" val="1010083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TRUST\Desktop\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0533" y="14670"/>
            <a:ext cx="1278077" cy="108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himaa\Downloads\INP-1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00" y="-9103"/>
            <a:ext cx="1064816" cy="1224137"/>
          </a:xfrm>
          <a:prstGeom prst="rect">
            <a:avLst/>
          </a:prstGeom>
          <a:noFill/>
        </p:spPr>
      </p:pic>
      <p:sp>
        <p:nvSpPr>
          <p:cNvPr id="2" name="Subtitle 1"/>
          <p:cNvSpPr>
            <a:spLocks noGrp="1"/>
          </p:cNvSpPr>
          <p:nvPr>
            <p:ph type="subTitle" idx="1"/>
          </p:nvPr>
        </p:nvSpPr>
        <p:spPr>
          <a:xfrm>
            <a:off x="50800" y="764704"/>
            <a:ext cx="8957810" cy="4320480"/>
          </a:xfrm>
        </p:spPr>
        <p:txBody>
          <a:bodyPr>
            <a:noAutofit/>
          </a:bodyPr>
          <a:lstStyle/>
          <a:p>
            <a:pPr algn="ctr" rtl="1"/>
            <a:r>
              <a:rPr lang="ar-SA" sz="2000" b="1" dirty="0"/>
              <a:t>أبرز توصيات البحث كما يلي:</a:t>
            </a:r>
            <a:endParaRPr lang="en-US" sz="2000" b="1" dirty="0"/>
          </a:p>
          <a:p>
            <a:pPr lvl="0" rtl="1"/>
            <a:r>
              <a:rPr lang="ar-SA" sz="2000" b="1" dirty="0"/>
              <a:t>ضرورة الاستمرار في الاستثمار في البنية التحتية المعلوماتية، وتطوير الكوادر البشرية بما يتواكب مع تقنيات الذكاء الاصطناعي في تحليل المخاطر المالية، لضمان استدامة النمو في الإيرادات العامة وتحقيق أهداف التنمية الاقتصادية الشاملة.</a:t>
            </a:r>
            <a:endParaRPr lang="en-US" sz="2000" dirty="0"/>
          </a:p>
          <a:p>
            <a:pPr lvl="0" rtl="1"/>
            <a:r>
              <a:rPr lang="ar-SA" sz="2000" b="1" dirty="0"/>
              <a:t>أن الرقمنة لم تعد مجرد أداة مساعدة، بل أصبحت الركيزة التشغيلية الأساسية التي تضمن فاعلية النصوص التشريعية الواردة في القانون رقم 6 لسنة 2022. لذا فإن نجاح الدولة في تعظيم مواردها السيادية يرتبط ارتباطاً وثيقاً بمدى قدرتها على استغلال التقنيات الذكية في حوكمة التدفقات المالية</a:t>
            </a:r>
            <a:r>
              <a:rPr lang="en-US" sz="2000" b="1" dirty="0"/>
              <a:t>.</a:t>
            </a:r>
            <a:endParaRPr lang="en-US" sz="2000" dirty="0"/>
          </a:p>
          <a:p>
            <a:pPr lvl="0" rtl="1"/>
            <a:r>
              <a:rPr lang="ar-SA" sz="2000" b="1" dirty="0"/>
              <a:t>الاستثمار في العنصر البشري: تكثيف البرامج التدريبية لموظفي المالية والضرائب على مهارات "تحليل البيانات" والتعامل مع الأنظمة الذكية لضمان جودة استخراج التقارير المالية.تحفيز "الرقمنة الشاملة" للمشروعات الصغيرة: تقديم حوافز ضريبية للمشروعات التي تلتزم بالتحول الرقمي الكامل، لضمان استمرارية نمو الإيرادات المستقبلية من قطاعات متنوعة.تطوير موازنة "الأداء الرقمي": الاعتماد الكلي على مخرجات الأنظمة الإلكترونية في إعداد تقديرات الموازنة القادمة، لتقليل الفجوة بين التقديرات والنتائج الفعلية.تعزيز الشفافية الرقمية: إتاحة منصات تفاعلية تسمح للمواطنين والمستثمرين بمتابعة مؤشرات أداء الموازنة لحظياً، مما يعزز مناخ الاستثمار ويزيد من التدفقات الإيرادية.</a:t>
            </a:r>
            <a:endParaRPr lang="en-US" sz="2000" dirty="0"/>
          </a:p>
          <a:p>
            <a:endParaRPr lang="en-US" sz="2000" dirty="0"/>
          </a:p>
        </p:txBody>
      </p:sp>
    </p:spTree>
    <p:extLst>
      <p:ext uri="{BB962C8B-B14F-4D97-AF65-F5344CB8AC3E}">
        <p14:creationId xmlns:p14="http://schemas.microsoft.com/office/powerpoint/2010/main" val="360972409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121</TotalTime>
  <Words>1254</Words>
  <Application>Microsoft Office PowerPoint</Application>
  <PresentationFormat>On-screen Show (4:3)</PresentationFormat>
  <Paragraphs>130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Concourse</vt:lpstr>
      <vt:lpstr>عنوان البحث دور التحول الرقمي في زيادة إيرادات الموازنة العامة للدولة في ضوء قانون المالية العامة الموحد - دراسة تحليلية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عنوان البحث دور التحول الرقمي في زيادة إيرادات الموازنة العامة للدولة في ضوء قانون المالية العامة الموحد - دراسة تحليلية</dc:title>
  <dc:creator>TRUST</dc:creator>
  <cp:lastModifiedBy>TRUST</cp:lastModifiedBy>
  <cp:revision>18</cp:revision>
  <dcterms:created xsi:type="dcterms:W3CDTF">2026-05-03T03:49:08Z</dcterms:created>
  <dcterms:modified xsi:type="dcterms:W3CDTF">2026-05-03T05:50:44Z</dcterms:modified>
</cp:coreProperties>
</file>